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8" r:id="rId4"/>
    <p:sldId id="276" r:id="rId5"/>
    <p:sldId id="27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80" r:id="rId23"/>
    <p:sldId id="281" r:id="rId24"/>
    <p:sldId id="282" r:id="rId25"/>
    <p:sldId id="29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74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6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8.png"/><Relationship Id="rId5" Type="http://schemas.openxmlformats.org/officeDocument/2006/relationships/image" Target="../media/image9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3.png"/><Relationship Id="rId5" Type="http://schemas.openxmlformats.org/officeDocument/2006/relationships/image" Target="../media/image9.png"/><Relationship Id="rId10" Type="http://schemas.openxmlformats.org/officeDocument/2006/relationships/image" Target="../media/image62.png"/><Relationship Id="rId4" Type="http://schemas.openxmlformats.org/officeDocument/2006/relationships/image" Target="../media/image8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7.png"/><Relationship Id="rId5" Type="http://schemas.openxmlformats.org/officeDocument/2006/relationships/image" Target="../media/image70.png"/><Relationship Id="rId10" Type="http://schemas.openxmlformats.org/officeDocument/2006/relationships/image" Target="../media/image76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9.png"/><Relationship Id="rId5" Type="http://schemas.openxmlformats.org/officeDocument/2006/relationships/image" Target="../media/image70.png"/><Relationship Id="rId10" Type="http://schemas.openxmlformats.org/officeDocument/2006/relationships/image" Target="../media/image78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81.png"/><Relationship Id="rId5" Type="http://schemas.openxmlformats.org/officeDocument/2006/relationships/image" Target="../media/image70.png"/><Relationship Id="rId10" Type="http://schemas.openxmlformats.org/officeDocument/2006/relationships/image" Target="../media/image8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82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83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86.png"/><Relationship Id="rId5" Type="http://schemas.openxmlformats.org/officeDocument/2006/relationships/image" Target="../media/image70.png"/><Relationship Id="rId10" Type="http://schemas.openxmlformats.org/officeDocument/2006/relationships/image" Target="../media/image8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88.png"/><Relationship Id="rId5" Type="http://schemas.openxmlformats.org/officeDocument/2006/relationships/image" Target="../media/image70.png"/><Relationship Id="rId10" Type="http://schemas.openxmlformats.org/officeDocument/2006/relationships/image" Target="../media/image87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89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ject 1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cubicBezTo>
                  <a:pt x="0" y="289941"/>
                  <a:pt x="289979" y="0"/>
                  <a:pt x="647700" y="0"/>
                </a:cubicBezTo>
                <a:cubicBezTo>
                  <a:pt x="1005459" y="0"/>
                  <a:pt x="1295400" y="289941"/>
                  <a:pt x="1295400" y="647700"/>
                </a:cubicBezTo>
                <a:cubicBezTo>
                  <a:pt x="1295400" y="1005459"/>
                  <a:pt x="1005459" y="1295400"/>
                  <a:pt x="647700" y="1295400"/>
                </a:cubicBezTo>
                <a:cubicBezTo>
                  <a:pt x="289979" y="1295400"/>
                  <a:pt x="0" y="1005459"/>
                  <a:pt x="0" y="64770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1309116" y="4866132"/>
            <a:ext cx="641604" cy="641604"/>
          </a:xfrm>
          <a:custGeom>
            <a:avLst/>
            <a:gdLst/>
            <a:ahLst/>
            <a:cxnLst/>
            <a:rect l="l" t="t" r="r" b="b"/>
            <a:pathLst>
              <a:path w="641604" h="641604">
                <a:moveTo>
                  <a:pt x="0" y="320802"/>
                </a:moveTo>
                <a:cubicBezTo>
                  <a:pt x="0" y="143637"/>
                  <a:pt x="143637" y="0"/>
                  <a:pt x="320802" y="0"/>
                </a:cubicBezTo>
                <a:cubicBezTo>
                  <a:pt x="497966" y="0"/>
                  <a:pt x="641604" y="143637"/>
                  <a:pt x="641604" y="320802"/>
                </a:cubicBezTo>
                <a:cubicBezTo>
                  <a:pt x="641604" y="497967"/>
                  <a:pt x="497966" y="641604"/>
                  <a:pt x="320802" y="641604"/>
                </a:cubicBezTo>
                <a:cubicBezTo>
                  <a:pt x="143637" y="641604"/>
                  <a:pt x="0" y="497967"/>
                  <a:pt x="0" y="320802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1184" y="5500116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0" y="68580"/>
                </a:moveTo>
                <a:cubicBezTo>
                  <a:pt x="0" y="30734"/>
                  <a:pt x="30708" y="0"/>
                  <a:pt x="68580" y="0"/>
                </a:cubicBezTo>
                <a:cubicBezTo>
                  <a:pt x="106451" y="0"/>
                  <a:pt x="137160" y="30734"/>
                  <a:pt x="137160" y="68580"/>
                </a:cubicBezTo>
                <a:cubicBezTo>
                  <a:pt x="137160" y="106451"/>
                  <a:pt x="106451" y="137160"/>
                  <a:pt x="68580" y="137160"/>
                </a:cubicBezTo>
                <a:cubicBezTo>
                  <a:pt x="30708" y="137160"/>
                  <a:pt x="0" y="106451"/>
                  <a:pt x="0" y="6858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4207" y="57881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0" y="137160"/>
                </a:moveTo>
                <a:cubicBezTo>
                  <a:pt x="0" y="61404"/>
                  <a:pt x="61469" y="0"/>
                  <a:pt x="137161" y="0"/>
                </a:cubicBezTo>
                <a:cubicBezTo>
                  <a:pt x="212853" y="0"/>
                  <a:pt x="274321" y="61404"/>
                  <a:pt x="274321" y="137160"/>
                </a:cubicBezTo>
                <a:cubicBezTo>
                  <a:pt x="274321" y="212915"/>
                  <a:pt x="212853" y="274320"/>
                  <a:pt x="137161" y="274320"/>
                </a:cubicBezTo>
                <a:cubicBezTo>
                  <a:pt x="61469" y="274320"/>
                  <a:pt x="0" y="212915"/>
                  <a:pt x="0" y="13716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cubicBezTo>
                  <a:pt x="0" y="81915"/>
                  <a:pt x="81915" y="0"/>
                  <a:pt x="182879" y="0"/>
                </a:cubicBezTo>
                <a:cubicBezTo>
                  <a:pt x="283845" y="0"/>
                  <a:pt x="365760" y="81915"/>
                  <a:pt x="365760" y="182880"/>
                </a:cubicBezTo>
                <a:cubicBezTo>
                  <a:pt x="365760" y="283845"/>
                  <a:pt x="283845" y="365760"/>
                  <a:pt x="182879" y="365760"/>
                </a:cubicBezTo>
                <a:cubicBezTo>
                  <a:pt x="81915" y="365760"/>
                  <a:pt x="0" y="283845"/>
                  <a:pt x="0" y="18288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381001" y="685800"/>
            <a:ext cx="85344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GB" sz="3200" spc="10" dirty="0" smtClean="0">
                <a:latin typeface="Arial Black"/>
                <a:cs typeface="Arial Black"/>
              </a:rPr>
              <a:t>Isolation, Screening and Strain Improvement of industrially</a:t>
            </a:r>
            <a:endParaRPr lang="en-GB" sz="3200" dirty="0" smtClean="0">
              <a:latin typeface="Arial Black"/>
              <a:cs typeface="Arial Black"/>
            </a:endParaRPr>
          </a:p>
          <a:p>
            <a:pPr marL="0" algn="ctr">
              <a:lnSpc>
                <a:spcPct val="100000"/>
              </a:lnSpc>
            </a:pPr>
            <a:r>
              <a:rPr lang="en-GB" sz="3200" spc="10" dirty="0" smtClean="0">
                <a:latin typeface="Arial Black"/>
                <a:cs typeface="Arial Black"/>
              </a:rPr>
              <a:t>Important microorganisms</a:t>
            </a:r>
            <a:endParaRPr lang="en-GB" sz="3200" dirty="0">
              <a:latin typeface="Arial Black"/>
              <a:cs typeface="Arial Black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90800" y="3581400"/>
            <a:ext cx="4191000" cy="2057400"/>
          </a:xfrm>
          <a:prstGeom prst="roundRect">
            <a:avLst/>
          </a:prstGeom>
          <a:solidFill>
            <a:srgbClr val="FFDD7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Monotype Corsiva" pitchFamily="66" charset="0"/>
              </a:rPr>
              <a:t>Presented by: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Monotype Corsiva" pitchFamily="66" charset="0"/>
              </a:rPr>
              <a:t>Dr. </a:t>
            </a:r>
            <a:r>
              <a:rPr lang="en-US" sz="2400" b="1" dirty="0" err="1">
                <a:solidFill>
                  <a:srgbClr val="002060"/>
                </a:solidFill>
                <a:latin typeface="Monotype Corsiva" pitchFamily="66" charset="0"/>
              </a:rPr>
              <a:t>Namita</a:t>
            </a:r>
            <a:r>
              <a:rPr lang="en-US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Ashish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Monotype Corsiva" pitchFamily="66" charset="0"/>
              </a:rPr>
              <a:t>Singh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Monotype Corsiva" pitchFamily="66" charset="0"/>
              </a:rPr>
              <a:t>Assistant Professor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Department of Microbiology</a:t>
            </a:r>
            <a:endParaRPr lang="en-US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7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7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7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1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950719"/>
            <a:ext cx="7924800" cy="4683252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521208" y="1938528"/>
            <a:ext cx="7949184" cy="4707636"/>
          </a:xfrm>
          <a:custGeom>
            <a:avLst/>
            <a:gdLst/>
            <a:ahLst/>
            <a:cxnLst/>
            <a:rect l="l" t="t" r="r" b="b"/>
            <a:pathLst>
              <a:path w="7949184" h="4707636">
                <a:moveTo>
                  <a:pt x="6096" y="4701540"/>
                </a:moveTo>
                <a:lnTo>
                  <a:pt x="6096" y="6096"/>
                </a:lnTo>
                <a:lnTo>
                  <a:pt x="7943089" y="6096"/>
                </a:lnTo>
                <a:lnTo>
                  <a:pt x="7943089" y="4701540"/>
                </a:lnTo>
                <a:lnTo>
                  <a:pt x="6096" y="470154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548640" y="401274"/>
            <a:ext cx="6892890" cy="309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  Incorporation of CaCO3  in medium is also used to screen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27532" y="906953"/>
            <a:ext cx="6487028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organic acid producing microbes on basis of formation of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27532" y="1409873"/>
            <a:ext cx="5682704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clear zone of dissolved CaCO3 around the colony.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8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8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8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8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548640" y="464287"/>
            <a:ext cx="7678865" cy="9213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60" spc="10" dirty="0">
                <a:solidFill>
                  <a:srgbClr val="3668C4"/>
                </a:solidFill>
                <a:latin typeface="Comic Sans MS"/>
                <a:cs typeface="Comic Sans MS"/>
              </a:rPr>
              <a:t>2) </a:t>
            </a:r>
            <a:r>
              <a:rPr sz="2560" spc="10">
                <a:solidFill>
                  <a:srgbClr val="3668C4"/>
                </a:solidFill>
                <a:latin typeface="Comic Sans MS"/>
                <a:cs typeface="Comic Sans MS"/>
              </a:rPr>
              <a:t>PRIMARY </a:t>
            </a:r>
            <a:r>
              <a:rPr sz="2560" spc="10" smtClean="0">
                <a:solidFill>
                  <a:srgbClr val="3668C4"/>
                </a:solidFill>
                <a:latin typeface="Comic Sans MS"/>
                <a:cs typeface="Comic Sans MS"/>
              </a:rPr>
              <a:t>SCREENING </a:t>
            </a:r>
            <a:r>
              <a:rPr sz="2560" spc="10">
                <a:solidFill>
                  <a:srgbClr val="3668C4"/>
                </a:solidFill>
                <a:latin typeface="Comic Sans MS"/>
                <a:cs typeface="Comic Sans MS"/>
              </a:rPr>
              <a:t>OF </a:t>
            </a:r>
            <a:r>
              <a:rPr sz="2560" spc="10" smtClean="0">
                <a:solidFill>
                  <a:srgbClr val="3668C4"/>
                </a:solidFill>
                <a:latin typeface="Comic Sans MS"/>
                <a:cs typeface="Comic Sans MS"/>
              </a:rPr>
              <a:t>ANTIBIOTIC  </a:t>
            </a:r>
            <a:endParaRPr sz="2500">
              <a:latin typeface="Comic Sans MS"/>
              <a:cs typeface="Comic Sans MS"/>
            </a:endParaRPr>
          </a:p>
          <a:p>
            <a:pPr marL="914654">
              <a:lnSpc>
                <a:spcPct val="100000"/>
              </a:lnSpc>
            </a:pPr>
            <a:r>
              <a:rPr sz="2800" spc="10" dirty="0">
                <a:solidFill>
                  <a:srgbClr val="3668C4"/>
                </a:solidFill>
                <a:latin typeface="Comic Sans MS"/>
                <a:cs typeface="Comic Sans MS"/>
              </a:rPr>
              <a:t>PRODUCING MICROORGANISMS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01040" y="1925528"/>
            <a:ext cx="6982261" cy="309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  Crowded plate technique is used for screening of antibiotic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50340" y="2431334"/>
            <a:ext cx="3132794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latin typeface="Arial"/>
                <a:cs typeface="Arial"/>
              </a:rPr>
              <a:t>producing microorganisms.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01040" y="2932023"/>
            <a:ext cx="7254158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  Does not give information about the sensitivity of  antibiotics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50340" y="3436902"/>
            <a:ext cx="3528768" cy="3076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towards other microorganisms.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01040" y="3938117"/>
            <a:ext cx="6881281" cy="3095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  Dilutions are made and then pouring and spreading of soil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50340" y="4443268"/>
            <a:ext cx="6325272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samples that give 300 to 400 or more colonies per plate.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01040" y="4943957"/>
            <a:ext cx="7179973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  Colonies showing antibiotic activity are indicated by zone of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050340" y="5449438"/>
            <a:ext cx="3381007" cy="3073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latin typeface="Arial"/>
                <a:cs typeface="Arial"/>
              </a:rPr>
              <a:t>inhibition around the colony 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01040" y="5950127"/>
            <a:ext cx="7095748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  Such colonies are sub cultured and purified by streak before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50340" y="6455278"/>
            <a:ext cx="2589512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making stock cultures.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9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9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9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676400"/>
            <a:ext cx="7548244" cy="4953000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580644" y="1647443"/>
            <a:ext cx="7726680" cy="5010912"/>
          </a:xfrm>
          <a:custGeom>
            <a:avLst/>
            <a:gdLst/>
            <a:ahLst/>
            <a:cxnLst/>
            <a:rect l="l" t="t" r="r" b="b"/>
            <a:pathLst>
              <a:path w="7726680" h="5010912">
                <a:moveTo>
                  <a:pt x="14478" y="4996435"/>
                </a:moveTo>
                <a:lnTo>
                  <a:pt x="14478" y="14479"/>
                </a:lnTo>
                <a:lnTo>
                  <a:pt x="7712202" y="14479"/>
                </a:lnTo>
                <a:lnTo>
                  <a:pt x="7712202" y="4996435"/>
                </a:lnTo>
                <a:lnTo>
                  <a:pt x="14478" y="4996435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701040" y="630402"/>
            <a:ext cx="6739754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latin typeface="Arial"/>
                <a:cs typeface="Arial"/>
              </a:rPr>
              <a:t>The purified cultures are then tested to find the Microbial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50340" y="1135553"/>
            <a:ext cx="2379506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latin typeface="Arial"/>
                <a:cs typeface="Arial"/>
              </a:rPr>
              <a:t>Inhibition Spectrum.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9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10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10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10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91440" y="456304"/>
            <a:ext cx="7878632" cy="7648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00" b="1" spc="10" dirty="0">
                <a:solidFill>
                  <a:srgbClr val="244583"/>
                </a:solidFill>
                <a:latin typeface="Arial"/>
                <a:cs typeface="Arial"/>
              </a:rPr>
              <a:t>3)    PRIMARY  SCREENING </a:t>
            </a:r>
            <a:r>
              <a:rPr sz="2500" b="1" spc="10">
                <a:solidFill>
                  <a:srgbClr val="244583"/>
                </a:solidFill>
                <a:latin typeface="Arial"/>
                <a:cs typeface="Arial"/>
              </a:rPr>
              <a:t> </a:t>
            </a:r>
            <a:r>
              <a:rPr sz="2500" b="1" spc="10" smtClean="0">
                <a:solidFill>
                  <a:srgbClr val="244583"/>
                </a:solidFill>
                <a:latin typeface="Arial"/>
                <a:cs typeface="Arial"/>
              </a:rPr>
              <a:t>EXTRACELLULAR</a:t>
            </a:r>
            <a:endParaRPr sz="2500">
              <a:latin typeface="Arial"/>
              <a:cs typeface="Arial"/>
            </a:endParaRPr>
          </a:p>
          <a:p>
            <a:pPr marL="690372">
              <a:lnSpc>
                <a:spcPct val="100000"/>
              </a:lnSpc>
            </a:pPr>
            <a:r>
              <a:rPr sz="2470" b="1" spc="10" dirty="0">
                <a:solidFill>
                  <a:srgbClr val="244583"/>
                </a:solidFill>
                <a:latin typeface="Arial"/>
                <a:cs typeface="Arial"/>
              </a:rPr>
              <a:t>METABOLITE  PRODUCING  MICROORGANISM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1436598"/>
            <a:ext cx="8193059" cy="13157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Auxanography technique is employed for detecting microorganisms    </a:t>
            </a:r>
            <a:endParaRPr sz="1900">
              <a:latin typeface="Arial"/>
              <a:cs typeface="Arial"/>
            </a:endParaRPr>
          </a:p>
          <a:p>
            <a:pPr marL="278892">
              <a:lnSpc>
                <a:spcPct val="100000"/>
              </a:lnSpc>
            </a:pPr>
            <a:r>
              <a:rPr sz="2200" spc="10" dirty="0">
                <a:latin typeface="Arial"/>
                <a:cs typeface="Arial"/>
              </a:rPr>
              <a:t>able to produce growth factors , vitamins , amino acids etc.</a:t>
            </a:r>
            <a:endParaRPr sz="2200">
              <a:latin typeface="Arial"/>
              <a:cs typeface="Arial"/>
            </a:endParaRPr>
          </a:p>
          <a:p>
            <a:pPr marL="278892">
              <a:lnSpc>
                <a:spcPct val="100000"/>
              </a:lnSpc>
            </a:pPr>
            <a:r>
              <a:rPr sz="2200" spc="10" dirty="0">
                <a:latin typeface="Arial"/>
                <a:cs typeface="Arial"/>
              </a:rPr>
              <a:t>extracellularly.</a:t>
            </a:r>
            <a:endParaRPr sz="2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Arial"/>
                <a:cs typeface="Arial"/>
              </a:rPr>
              <a:t>  The 2 major steps are:-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0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668" y="2839212"/>
            <a:ext cx="1537716" cy="2164080"/>
          </a:xfrm>
          <a:prstGeom prst="rect">
            <a:avLst/>
          </a:prstGeom>
        </p:spPr>
      </p:pic>
      <p:pic>
        <p:nvPicPr>
          <p:cNvPr id="10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04" y="3617976"/>
            <a:ext cx="1723644" cy="894588"/>
          </a:xfrm>
          <a:prstGeom prst="rect">
            <a:avLst/>
          </a:prstGeom>
        </p:spPr>
      </p:pic>
      <p:pic>
        <p:nvPicPr>
          <p:cNvPr id="10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62" y="2899409"/>
            <a:ext cx="1405128" cy="2007108"/>
          </a:xfrm>
          <a:prstGeom prst="rect">
            <a:avLst/>
          </a:prstGeom>
        </p:spPr>
      </p:pic>
      <p:pic>
        <p:nvPicPr>
          <p:cNvPr id="10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008" y="2886456"/>
            <a:ext cx="1431036" cy="203301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482498" y="3722395"/>
            <a:ext cx="1411147" cy="2519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latin typeface="Arial"/>
                <a:cs typeface="Arial"/>
              </a:rPr>
              <a:t>A.)Preparation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27278" y="4051579"/>
            <a:ext cx="1175918" cy="2519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latin typeface="Arial"/>
                <a:cs typeface="Arial"/>
              </a:rPr>
              <a:t>of first plate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0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3090" y="2899409"/>
            <a:ext cx="6824472" cy="1306068"/>
          </a:xfrm>
          <a:prstGeom prst="rect">
            <a:avLst/>
          </a:prstGeom>
        </p:spPr>
      </p:pic>
      <p:pic>
        <p:nvPicPr>
          <p:cNvPr id="110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0135" y="2886456"/>
            <a:ext cx="6850380" cy="1331976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2004695" y="2941358"/>
            <a:ext cx="152887" cy="2808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004695" y="2941358"/>
            <a:ext cx="6215646" cy="895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1940" spc="10" dirty="0">
                <a:latin typeface="Arial"/>
                <a:cs typeface="Arial"/>
              </a:rPr>
              <a:t>A filter paper strip is put across the bottom of petri dish.</a:t>
            </a:r>
            <a:endParaRPr sz="1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• The nutrient agar is prepared and poured on the paper disc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• and allowed to solidify.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004695" y="3862379"/>
            <a:ext cx="152704" cy="2804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233295" y="3862379"/>
            <a:ext cx="5925707" cy="2804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Soil sample is diluted and proper dilutions are inoculated.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1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668" y="4559808"/>
            <a:ext cx="1557528" cy="2164080"/>
          </a:xfrm>
          <a:prstGeom prst="rect">
            <a:avLst/>
          </a:prstGeom>
        </p:spPr>
      </p:pic>
      <p:pic>
        <p:nvPicPr>
          <p:cNvPr id="11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12" y="5265420"/>
            <a:ext cx="1822704" cy="801624"/>
          </a:xfrm>
          <a:prstGeom prst="rect">
            <a:avLst/>
          </a:prstGeom>
        </p:spPr>
      </p:pic>
      <p:pic>
        <p:nvPicPr>
          <p:cNvPr id="113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62" y="4620006"/>
            <a:ext cx="1424939" cy="2007108"/>
          </a:xfrm>
          <a:prstGeom prst="rect">
            <a:avLst/>
          </a:prstGeom>
        </p:spPr>
      </p:pic>
      <p:pic>
        <p:nvPicPr>
          <p:cNvPr id="114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008" y="4607052"/>
            <a:ext cx="1450848" cy="2033016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470306" y="5370474"/>
            <a:ext cx="1455267" cy="4881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latin typeface="Arial"/>
                <a:cs typeface="Arial"/>
              </a:rPr>
              <a:t>B.) Preparation</a:t>
            </a:r>
            <a:endParaRPr sz="1600">
              <a:latin typeface="Arial"/>
              <a:cs typeface="Arial"/>
            </a:endParaRPr>
          </a:p>
          <a:p>
            <a:pPr marL="6095">
              <a:lnSpc>
                <a:spcPct val="100000"/>
              </a:lnSpc>
            </a:pPr>
            <a:r>
              <a:rPr sz="1680" spc="10" dirty="0">
                <a:latin typeface="Arial"/>
                <a:cs typeface="Arial"/>
              </a:rPr>
              <a:t>of second plate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5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4906" y="4703826"/>
            <a:ext cx="6740652" cy="1135380"/>
          </a:xfrm>
          <a:prstGeom prst="rect">
            <a:avLst/>
          </a:prstGeom>
        </p:spPr>
      </p:pic>
      <p:pic>
        <p:nvPicPr>
          <p:cNvPr id="116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951" y="4690872"/>
            <a:ext cx="6766560" cy="1161288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2057146" y="4704897"/>
            <a:ext cx="152704" cy="2804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057146" y="4704897"/>
            <a:ext cx="6392274" cy="11140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A minimal media lacking the growth factors is prepared and</a:t>
            </a:r>
            <a:endParaRPr sz="18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seeded with the test organism.</a:t>
            </a:r>
            <a:endParaRPr sz="2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790" spc="10" dirty="0">
                <a:latin typeface="Arial"/>
                <a:cs typeface="Arial"/>
              </a:rPr>
              <a:t>• The seeded medium is poured onto fresh petri plate and the</a:t>
            </a:r>
            <a:endParaRPr sz="17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plate is allowed to set.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11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12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12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12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624840" y="1468602"/>
            <a:ext cx="7684082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The agar in first plate is then lifted and placed on the second plate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74140" y="1973482"/>
            <a:ext cx="2072478" cy="3076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Arial"/>
                <a:cs typeface="Arial"/>
              </a:rPr>
              <a:t>without inverting.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24840" y="2474823"/>
            <a:ext cx="8008990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The growth factors produced on agar can diffuse into the lower layer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33628" y="2979974"/>
            <a:ext cx="2877885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containing test organism.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24840" y="3480389"/>
            <a:ext cx="8161535" cy="3099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The zones of stimulated growth of test organism around colonies is an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03732" y="3986068"/>
            <a:ext cx="7072422" cy="3073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90" spc="10" dirty="0">
                <a:latin typeface="Arial"/>
                <a:cs typeface="Arial"/>
              </a:rPr>
              <a:t>indication that organism produce growth factor extracellularly.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12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12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12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12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" y="667512"/>
            <a:ext cx="947928" cy="84582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20040" y="816737"/>
            <a:ext cx="7281595" cy="42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b="1" spc="10" dirty="0">
                <a:solidFill>
                  <a:srgbClr val="244583"/>
                </a:solidFill>
                <a:latin typeface="Arial"/>
                <a:cs typeface="Arial"/>
              </a:rPr>
              <a:t>4) </a:t>
            </a:r>
            <a:r>
              <a:rPr sz="2800" b="1" spc="10" dirty="0">
                <a:solidFill>
                  <a:srgbClr val="244583"/>
                </a:solidFill>
                <a:latin typeface="Arial"/>
                <a:cs typeface="Arial"/>
              </a:rPr>
              <a:t>ENRICHMENT  CULTURE  TECHNIQUE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3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44" y="708660"/>
            <a:ext cx="7153656" cy="79248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701040" y="1697202"/>
            <a:ext cx="6339825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This was designed by Beijerinck to isolate the desired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50340" y="2202734"/>
            <a:ext cx="6527188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microorganism from heterogeneous microbial population.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01040" y="2703423"/>
            <a:ext cx="3747927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  It consists of following steps :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90548" y="3208574"/>
            <a:ext cx="6993497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a.) Nutrient broth is inoculated with microbial source material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09598" y="3711748"/>
            <a:ext cx="1697336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and incubated.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90548" y="4214668"/>
            <a:ext cx="6647670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latin typeface="Arial"/>
                <a:cs typeface="Arial"/>
              </a:rPr>
              <a:t>b.) A small portion of all inoculums is plated onto the solid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09598" y="4717588"/>
            <a:ext cx="5458196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medium and well isolated colonies are obtained.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90548" y="5220889"/>
            <a:ext cx="7023337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c.) Suspected colonies from the plate are sub cultured on fresh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539494" y="5723758"/>
            <a:ext cx="4460599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media and subjected for further testing.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1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1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1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13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81353"/>
            <a:ext cx="8382000" cy="6676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1"/>
            <a:ext cx="9144000" cy="6857999"/>
          </a:xfrm>
          <a:prstGeom prst="rect">
            <a:avLst/>
          </a:prstGeom>
        </p:spPr>
      </p:pic>
      <p:pic>
        <p:nvPicPr>
          <p:cNvPr id="13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14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14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14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548640" y="252780"/>
            <a:ext cx="7205373" cy="7150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solidFill>
                  <a:srgbClr val="244583"/>
                </a:solidFill>
                <a:latin typeface="Arial Black"/>
                <a:cs typeface="Arial Black"/>
              </a:rPr>
              <a:t>SECONDARY SCREENING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88848" y="1057829"/>
            <a:ext cx="6481730" cy="6426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It’s a systematic screening programme intended to isolate</a:t>
            </a:r>
            <a:endParaRPr sz="1900">
              <a:latin typeface="Arial"/>
              <a:cs typeface="Arial"/>
            </a:endParaRPr>
          </a:p>
          <a:p>
            <a:pPr marL="134112">
              <a:lnSpc>
                <a:spcPct val="100000"/>
              </a:lnSpc>
            </a:pPr>
            <a:r>
              <a:rPr sz="2200" spc="10" dirty="0">
                <a:latin typeface="Arial"/>
                <a:cs typeface="Arial"/>
              </a:rPr>
              <a:t>industrially important or useful microorganisms 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01040" y="2244472"/>
            <a:ext cx="6891702" cy="7237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370FE1"/>
                </a:solidFill>
                <a:latin typeface="Comic Sans MS"/>
                <a:cs typeface="Comic Sans MS"/>
              </a:rPr>
              <a:t>SOME IMPORTANT POINTS ASSOCIATED WITH</a:t>
            </a:r>
            <a:endParaRPr sz="2200">
              <a:latin typeface="Comic Sans MS"/>
              <a:cs typeface="Comic Sans MS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370FE1"/>
                </a:solidFill>
                <a:latin typeface="Comic Sans MS"/>
                <a:cs typeface="Comic Sans MS"/>
              </a:rPr>
              <a:t>SECONDARY SCREENING ARE:</a:t>
            </a:r>
            <a:r>
              <a:rPr sz="2200" spc="10" dirty="0">
                <a:solidFill>
                  <a:srgbClr val="002060"/>
                </a:solidFill>
                <a:latin typeface="Comic Sans MS"/>
                <a:cs typeface="Comic Sans MS"/>
              </a:rPr>
              <a:t>-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01040" y="3082749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68044" y="3086654"/>
            <a:ext cx="7866256" cy="3154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latin typeface="Arial"/>
                <a:cs typeface="Arial"/>
              </a:rPr>
              <a:t>It is useful in sorting of microorganisms that have </a:t>
            </a:r>
            <a:r>
              <a:rPr sz="2050" spc="10" dirty="0">
                <a:solidFill>
                  <a:srgbClr val="C00000"/>
                </a:solidFill>
                <a:latin typeface="Arial"/>
                <a:cs typeface="Arial"/>
              </a:rPr>
              <a:t>real commercial  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01040" y="3589302"/>
            <a:ext cx="7838173" cy="3076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C00000"/>
                </a:solidFill>
                <a:latin typeface="Arial"/>
                <a:cs typeface="Arial"/>
              </a:rPr>
              <a:t>value</a:t>
            </a:r>
            <a:r>
              <a:rPr sz="1960" spc="10" dirty="0">
                <a:latin typeface="Arial"/>
                <a:cs typeface="Arial"/>
              </a:rPr>
              <a:t>. The microorganisms having poor applicability in  fermentation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01040" y="4092748"/>
            <a:ext cx="2525924" cy="3073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process are discarded.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01040" y="4591764"/>
            <a:ext cx="306781" cy="3109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40308" y="4595668"/>
            <a:ext cx="6385791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Provides the information whether the product formed by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01040" y="5098317"/>
            <a:ext cx="7754132" cy="3076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microorganisms is new or not. This may be accomplished by  paper ,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701040" y="5601838"/>
            <a:ext cx="4379163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thin layer, chromatographic technique.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4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14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14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14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14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472440" y="628728"/>
            <a:ext cx="306781" cy="3109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11708" y="632633"/>
            <a:ext cx="7990534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It should show whether the product possess physical properties such as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51332" y="1135553"/>
            <a:ext cx="7929178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solidFill>
                  <a:srgbClr val="C00000"/>
                </a:solidFill>
                <a:latin typeface="Arial"/>
                <a:cs typeface="Arial"/>
              </a:rPr>
              <a:t>UV light absorption or fluorescence or chemical properties </a:t>
            </a:r>
            <a:r>
              <a:rPr sz="1960" spc="10" dirty="0">
                <a:latin typeface="Arial"/>
                <a:cs typeface="Arial"/>
              </a:rPr>
              <a:t>that can be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51332" y="1638473"/>
            <a:ext cx="8039339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employed to detect the compound during use of paper chromatography.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72440" y="2137869"/>
            <a:ext cx="8267072" cy="3112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•  It is conducted on agar plates, in flasks or in small fermentor containing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81228" y="2644694"/>
            <a:ext cx="1540599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Arial"/>
                <a:cs typeface="Arial"/>
              </a:rPr>
              <a:t>liquid media.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72440" y="3143709"/>
            <a:ext cx="7369318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•  It gives an idea about the economic position of the fermentation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12648" y="3650788"/>
            <a:ext cx="6339496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process involving the use of a newly discovered culture.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72440" y="4149803"/>
            <a:ext cx="8158302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•  It helps in providing information regarding </a:t>
            </a:r>
            <a:r>
              <a:rPr sz="1960" spc="10" dirty="0">
                <a:solidFill>
                  <a:srgbClr val="C00000"/>
                </a:solidFill>
                <a:latin typeface="Arial"/>
                <a:cs typeface="Arial"/>
              </a:rPr>
              <a:t>the product yield potentials</a:t>
            </a:r>
            <a:endParaRPr sz="19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12648" y="4656628"/>
            <a:ext cx="2305879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latin typeface="Arial"/>
                <a:cs typeface="Arial"/>
              </a:rPr>
              <a:t>of different isolates.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72440" y="5156025"/>
            <a:ext cx="8057346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•  It determines the optimum conditions for growth or accumulation of a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81228" y="5662798"/>
            <a:ext cx="4955911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product associated with a particular culture.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5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15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15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15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15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96240" y="475799"/>
            <a:ext cx="7505594" cy="3115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•Chemical, physical and biological properties of a product are also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36448" y="983153"/>
            <a:ext cx="7819574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determined during secondary screening. Moreover, it reveals whether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36448" y="1486073"/>
            <a:ext cx="7181468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a product produced in the culture broth occurs in more than one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36448" y="1988721"/>
            <a:ext cx="1757823" cy="3076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latin typeface="Arial"/>
                <a:cs typeface="Arial"/>
              </a:rPr>
              <a:t>chemical form.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96240" y="2492294"/>
            <a:ext cx="7507029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60" spc="10" dirty="0">
                <a:latin typeface="Arial"/>
                <a:cs typeface="Arial"/>
              </a:rPr>
              <a:t>•  </a:t>
            </a:r>
            <a:r>
              <a:rPr sz="1960" spc="10" dirty="0">
                <a:latin typeface="Arial"/>
                <a:cs typeface="Arial"/>
              </a:rPr>
              <a:t>It detects gross genetic instability in microbial cultures. This type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36448" y="2995214"/>
            <a:ext cx="7440560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of information is very important, since microorganisms tending to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36448" y="3497862"/>
            <a:ext cx="7742408" cy="3076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undergo mutation or alteration is some way may lose their capability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36448" y="4001308"/>
            <a:ext cx="6486471" cy="3073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for maximum accumulation of the fermentation products.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96240" y="4500324"/>
            <a:ext cx="7227262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•It tells about the chemical stability of the fermentation product.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96240" y="5002968"/>
            <a:ext cx="5855260" cy="3115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•It can be qualitative or quantitative in its approach.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 natural environments, microorganisms usually exist as mixed populations. If we want to study, characterize, and identify microorganisms then we must have the organisms in the form of a pure culture.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Mixed culture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more than one organism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A pure culture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contains a single bacterial species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    Pure culture Techniques: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three techniques for  isolation of pure cultures: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1) Streak plate method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2) Pour plate method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3) Spread plate method</a:t>
            </a:r>
          </a:p>
          <a:p>
            <a:pPr algn="just"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5715000" cy="6858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Georgia" pitchFamily="18" charset="0"/>
              </a:rPr>
              <a:t>I</a:t>
            </a:r>
            <a:r>
              <a:rPr lang="en-US" sz="3200" b="1" dirty="0" smtClean="0">
                <a:solidFill>
                  <a:srgbClr val="C00000"/>
                </a:solidFill>
                <a:latin typeface="Georgia" pitchFamily="18" charset="0"/>
              </a:rPr>
              <a:t>SOLATION</a:t>
            </a:r>
            <a:endParaRPr lang="en-US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5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15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15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16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16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96" y="13716"/>
            <a:ext cx="757428" cy="84582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548640" y="164955"/>
            <a:ext cx="6581149" cy="4201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b="1" spc="10" dirty="0">
                <a:solidFill>
                  <a:srgbClr val="244583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244583"/>
                </a:solidFill>
                <a:latin typeface="Arial"/>
                <a:cs typeface="Arial"/>
              </a:rPr>
              <a:t>XAMPLE OF SECONDARY SCREENING </a:t>
            </a:r>
            <a:r>
              <a:rPr sz="3000" b="1" spc="10" dirty="0">
                <a:solidFill>
                  <a:srgbClr val="244583"/>
                </a:solidFill>
                <a:latin typeface="Arial"/>
                <a:cs typeface="Arial"/>
              </a:rPr>
              <a:t>–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16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24" y="111252"/>
            <a:ext cx="1729740" cy="685800"/>
          </a:xfrm>
          <a:prstGeom prst="rect">
            <a:avLst/>
          </a:prstGeom>
        </p:spPr>
      </p:pic>
      <p:pic>
        <p:nvPicPr>
          <p:cNvPr id="164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920" y="111252"/>
            <a:ext cx="824483" cy="685800"/>
          </a:xfrm>
          <a:prstGeom prst="rect">
            <a:avLst/>
          </a:prstGeom>
        </p:spPr>
      </p:pic>
      <p:pic>
        <p:nvPicPr>
          <p:cNvPr id="165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888" y="111252"/>
            <a:ext cx="2316480" cy="685800"/>
          </a:xfrm>
          <a:prstGeom prst="rect">
            <a:avLst/>
          </a:prstGeom>
        </p:spPr>
      </p:pic>
      <p:pic>
        <p:nvPicPr>
          <p:cNvPr id="166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9996" y="111252"/>
            <a:ext cx="2220468" cy="685800"/>
          </a:xfrm>
          <a:prstGeom prst="rect">
            <a:avLst/>
          </a:prstGeom>
        </p:spPr>
      </p:pic>
      <p:pic>
        <p:nvPicPr>
          <p:cNvPr id="167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3848" y="13716"/>
            <a:ext cx="693419" cy="845820"/>
          </a:xfrm>
          <a:prstGeom prst="rect">
            <a:avLst/>
          </a:prstGeom>
        </p:spPr>
      </p:pic>
      <p:pic>
        <p:nvPicPr>
          <p:cNvPr id="168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483" y="531876"/>
            <a:ext cx="6749795" cy="682752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685800" y="1219200"/>
            <a:ext cx="1342675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smtClean="0">
                <a:solidFill>
                  <a:srgbClr val="1FC878"/>
                </a:solidFill>
                <a:latin typeface="Arial"/>
                <a:cs typeface="Arial"/>
              </a:rPr>
              <a:t>SPECIES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8640" y="1721437"/>
            <a:ext cx="7631102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1.   Streptomyces isolates are streaked as a narrow band on nutrient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06144" y="2161586"/>
            <a:ext cx="2976893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agar plates are incubated .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48640" y="2673650"/>
            <a:ext cx="7686263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2.   Test organisms are then streaked from the edge of plates without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06144" y="3109514"/>
            <a:ext cx="6597469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touching streptomyceal isolate and then the plates are then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06144" y="3545106"/>
            <a:ext cx="1295193" cy="3076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latin typeface="Arial"/>
                <a:cs typeface="Arial"/>
              </a:rPr>
              <a:t>incubated 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4057696"/>
            <a:ext cx="8075319" cy="3073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3.   At the end of incubation, growth inhibitory zones for each organism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006144" y="4493560"/>
            <a:ext cx="3319651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are measured in millimeters 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48640" y="5005352"/>
            <a:ext cx="7931424" cy="3076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4.    Such organisms are again subjected for further testing by growing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06144" y="5441818"/>
            <a:ext cx="7010507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the culture in sterilized liquid media and incubated at constant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06144" y="5877682"/>
            <a:ext cx="4078517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temperature in a mechanical shaker.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8129016" cy="6857999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32" y="217931"/>
            <a:ext cx="4593335" cy="72847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667000" y="228600"/>
            <a:ext cx="4120359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4000" spc="10" dirty="0" smtClean="0">
                <a:latin typeface="FrankRuehl"/>
                <a:cs typeface="FrankRuehl"/>
              </a:rPr>
              <a:t>Strain Improvement</a:t>
            </a:r>
            <a:endParaRPr sz="4000">
              <a:latin typeface="FrankRuehl"/>
              <a:cs typeface="FrankRueh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310894" y="1666595"/>
            <a:ext cx="423976" cy="336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34312" y="1973580"/>
            <a:ext cx="915924" cy="28956"/>
          </a:xfrm>
          <a:custGeom>
            <a:avLst/>
            <a:gdLst/>
            <a:ahLst/>
            <a:cxnLst/>
            <a:rect l="l" t="t" r="r" b="b"/>
            <a:pathLst>
              <a:path w="915924" h="28956">
                <a:moveTo>
                  <a:pt x="0" y="28956"/>
                </a:moveTo>
                <a:lnTo>
                  <a:pt x="0" y="0"/>
                </a:lnTo>
                <a:lnTo>
                  <a:pt x="915924" y="0"/>
                </a:lnTo>
                <a:lnTo>
                  <a:pt x="915924" y="28956"/>
                </a:lnTo>
                <a:lnTo>
                  <a:pt x="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734566" y="1664462"/>
            <a:ext cx="991514" cy="3401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latin typeface="Arial"/>
                <a:cs typeface="Arial"/>
              </a:rPr>
              <a:t>Strain-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310894" y="1668729"/>
            <a:ext cx="7498528" cy="18466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549907" algn="just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A Strain is a group of species with one/ more</a:t>
            </a:r>
            <a:endParaRPr sz="2400">
              <a:latin typeface="Times New Roman"/>
              <a:cs typeface="Times New Roman"/>
            </a:endParaRPr>
          </a:p>
          <a:p>
            <a:pPr marL="0" algn="just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characteristics that distinguish it from other sub groups of</a:t>
            </a:r>
            <a:endParaRPr sz="2400">
              <a:latin typeface="Times New Roman"/>
              <a:cs typeface="Times New Roman"/>
            </a:endParaRPr>
          </a:p>
          <a:p>
            <a:pPr marL="0" algn="just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the same species of the strain .</a:t>
            </a:r>
            <a:endParaRPr sz="2400">
              <a:latin typeface="Times New Roman"/>
              <a:cs typeface="Times New Roman"/>
            </a:endParaRPr>
          </a:p>
          <a:p>
            <a:pPr marL="228600" algn="just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- each strain is indentified by a name, number or letter.      </a:t>
            </a:r>
            <a:endParaRPr sz="2400">
              <a:latin typeface="Times New Roman"/>
              <a:cs typeface="Times New Roman"/>
            </a:endParaRPr>
          </a:p>
          <a:p>
            <a:pPr marL="609600" algn="just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Example:- </a:t>
            </a:r>
            <a:r>
              <a:rPr sz="2400" i="1" spc="10" dirty="0">
                <a:latin typeface="Times New Roman"/>
                <a:cs typeface="Times New Roman"/>
              </a:rPr>
              <a:t>E.coli </a:t>
            </a:r>
            <a:r>
              <a:rPr sz="2400" spc="10" dirty="0">
                <a:latin typeface="Times New Roman"/>
                <a:cs typeface="Times New Roman"/>
              </a:rPr>
              <a:t>Strain K12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10894" y="4227550"/>
            <a:ext cx="423976" cy="336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34312" y="4533900"/>
            <a:ext cx="2764536" cy="28956"/>
          </a:xfrm>
          <a:custGeom>
            <a:avLst/>
            <a:gdLst/>
            <a:ahLst/>
            <a:cxnLst/>
            <a:rect l="l" t="t" r="r" b="b"/>
            <a:pathLst>
              <a:path w="2764536" h="28956">
                <a:moveTo>
                  <a:pt x="0" y="0"/>
                </a:moveTo>
                <a:lnTo>
                  <a:pt x="1382268" y="0"/>
                </a:lnTo>
                <a:lnTo>
                  <a:pt x="2764536" y="0"/>
                </a:lnTo>
                <a:lnTo>
                  <a:pt x="2764536" y="28956"/>
                </a:lnTo>
                <a:lnTo>
                  <a:pt x="1382268" y="28956"/>
                </a:lnTo>
                <a:lnTo>
                  <a:pt x="0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734566" y="4225417"/>
            <a:ext cx="2840507" cy="3401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b="1" spc="10" dirty="0">
                <a:latin typeface="Arial"/>
                <a:cs typeface="Arial"/>
              </a:rPr>
              <a:t>Strain Improvement-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10894" y="4229684"/>
            <a:ext cx="7488099" cy="14350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568065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The Science and Technology of</a:t>
            </a:r>
            <a:endParaRPr sz="2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manipulating and improving microbial strains in </a:t>
            </a:r>
            <a:r>
              <a:rPr sz="2400" spc="10">
                <a:latin typeface="Times New Roman"/>
                <a:cs typeface="Times New Roman"/>
              </a:rPr>
              <a:t>order </a:t>
            </a:r>
            <a:r>
              <a:rPr sz="2400" spc="10" smtClean="0">
                <a:latin typeface="Times New Roman"/>
                <a:cs typeface="Times New Roman"/>
              </a:rPr>
              <a:t>to</a:t>
            </a:r>
            <a:endParaRPr sz="2400" smtClean="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smtClean="0">
                <a:latin typeface="Times New Roman"/>
                <a:cs typeface="Times New Roman"/>
              </a:rPr>
              <a:t>enhance their metabolic capacities is known as Strain</a:t>
            </a:r>
            <a:endParaRPr sz="2400" smtClean="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smtClean="0">
                <a:latin typeface="Times New Roman"/>
                <a:cs typeface="Times New Roman"/>
              </a:rPr>
              <a:t>Improvement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32" y="265176"/>
            <a:ext cx="6422135" cy="1018032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48" y="271272"/>
            <a:ext cx="6044184" cy="100888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381377" y="452425"/>
            <a:ext cx="5561839" cy="5061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latin typeface="Times New Roman"/>
                <a:cs typeface="Times New Roman"/>
              </a:rPr>
              <a:t>Ideal Characteristics of Strain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609598" y="1703781"/>
            <a:ext cx="2026310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8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280" spc="10" dirty="0">
                <a:latin typeface="Times New Roman"/>
                <a:cs typeface="Times New Roman"/>
              </a:rPr>
              <a:t>Rapid growth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09598" y="2219274"/>
            <a:ext cx="2366161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8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280" spc="10" dirty="0">
                <a:latin typeface="Times New Roman"/>
                <a:cs typeface="Times New Roman"/>
              </a:rPr>
              <a:t>Genetic stability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09598" y="2734386"/>
            <a:ext cx="3249473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8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280" spc="10" dirty="0">
                <a:latin typeface="Times New Roman"/>
                <a:cs typeface="Times New Roman"/>
              </a:rPr>
              <a:t>Non-toxicity to humans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09598" y="3249498"/>
            <a:ext cx="4318407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4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340" spc="10" dirty="0">
                <a:latin typeface="Times New Roman"/>
                <a:cs typeface="Times New Roman"/>
              </a:rPr>
              <a:t>Ability to use cheaper substrates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09598" y="3764864"/>
            <a:ext cx="7061911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400" spc="10" dirty="0">
                <a:latin typeface="Times New Roman"/>
                <a:cs typeface="Times New Roman"/>
              </a:rPr>
              <a:t>Elimination of the production of compounds  that may 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893062" y="4203776"/>
            <a:ext cx="4669537" cy="3374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interfere with downstream processing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09598" y="4718888"/>
            <a:ext cx="6605931" cy="3374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4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340" spc="10" dirty="0">
                <a:latin typeface="Times New Roman"/>
                <a:cs typeface="Times New Roman"/>
              </a:rPr>
              <a:t>To improve the use of carbon and nitrogen sources.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609598" y="5234381"/>
            <a:ext cx="3884066" cy="3374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8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280" spc="10" dirty="0">
                <a:latin typeface="Times New Roman"/>
                <a:cs typeface="Times New Roman"/>
              </a:rPr>
              <a:t>Reduction of cultivation cost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609598" y="5749442"/>
            <a:ext cx="3654552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400" spc="10" dirty="0">
                <a:latin typeface="Times New Roman"/>
                <a:cs typeface="Times New Roman"/>
              </a:rPr>
              <a:t>Shorter fermentation time. 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44000" cy="685799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32" y="167640"/>
            <a:ext cx="6422135" cy="1025652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76" y="169164"/>
            <a:ext cx="6400800" cy="102412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210689" y="405333"/>
            <a:ext cx="5882793" cy="4567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latin typeface="FrankRuehl"/>
                <a:cs typeface="FrankRuehl"/>
              </a:rPr>
              <a:t>Purpose of  Strain Improvement</a:t>
            </a:r>
            <a:endParaRPr sz="3600">
              <a:latin typeface="FrankRuehl"/>
              <a:cs typeface="FrankRueh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609598" y="1672415"/>
            <a:ext cx="4123171" cy="3934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6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710" spc="10" dirty="0">
                <a:latin typeface="Times New Roman"/>
                <a:cs typeface="Times New Roman"/>
              </a:rPr>
              <a:t>Increase the productivities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09598" y="2175988"/>
            <a:ext cx="5928007" cy="3930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5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800" spc="10" dirty="0">
                <a:latin typeface="Times New Roman"/>
                <a:cs typeface="Times New Roman"/>
              </a:rPr>
              <a:t>Regulating the activity of the enzymes 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09598" y="2678908"/>
            <a:ext cx="4256944" cy="3930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6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710" spc="10" dirty="0">
                <a:latin typeface="Times New Roman"/>
                <a:cs typeface="Times New Roman"/>
              </a:rPr>
              <a:t>Increasing the permeability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09598" y="3181556"/>
            <a:ext cx="5241677" cy="3934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6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710" spc="10" dirty="0">
                <a:latin typeface="Times New Roman"/>
                <a:cs typeface="Times New Roman"/>
              </a:rPr>
              <a:t>To change un used co-Metabolites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09598" y="3685002"/>
            <a:ext cx="6836808" cy="12788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6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710" spc="10" dirty="0">
                <a:latin typeface="Times New Roman"/>
                <a:cs typeface="Times New Roman"/>
              </a:rPr>
              <a:t>Introducing new genetic properties into the</a:t>
            </a:r>
            <a:endParaRPr sz="2700">
              <a:latin typeface="Times New Roman"/>
              <a:cs typeface="Times New Roman"/>
            </a:endParaRPr>
          </a:p>
          <a:p>
            <a:pPr marL="283464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organism by </a:t>
            </a:r>
            <a:r>
              <a:rPr sz="2800" spc="10" dirty="0">
                <a:solidFill>
                  <a:srgbClr val="C00000"/>
                </a:solidFill>
                <a:latin typeface="Times New Roman"/>
                <a:cs typeface="Times New Roman"/>
              </a:rPr>
              <a:t>Recombinant DNA technology /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83464">
              <a:lnSpc>
                <a:spcPct val="100000"/>
              </a:lnSpc>
            </a:pPr>
            <a:r>
              <a:rPr sz="2800" spc="10" dirty="0">
                <a:solidFill>
                  <a:srgbClr val="C00000"/>
                </a:solidFill>
                <a:latin typeface="Times New Roman"/>
                <a:cs typeface="Times New Roman"/>
              </a:rPr>
              <a:t>Genetic engineering.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76201"/>
            <a:ext cx="8130540" cy="6857999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32" y="370332"/>
            <a:ext cx="7519416" cy="102870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8" y="374904"/>
            <a:ext cx="7170419" cy="102412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841246" y="611073"/>
            <a:ext cx="6652261" cy="4567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latin typeface="FrankRuehl"/>
                <a:cs typeface="FrankRuehl"/>
              </a:rPr>
              <a:t>Approaches for Strain Improvement</a:t>
            </a:r>
            <a:endParaRPr sz="3600">
              <a:latin typeface="FrankRuehl"/>
              <a:cs typeface="FrankRueh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609598" y="2088672"/>
            <a:ext cx="3277061" cy="4504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60" spc="10" dirty="0">
                <a:solidFill>
                  <a:srgbClr val="3891A7"/>
                </a:solidFill>
                <a:latin typeface="Wingdings"/>
                <a:cs typeface="Wingdings"/>
              </a:rPr>
              <a:t> </a:t>
            </a:r>
            <a:r>
              <a:rPr sz="3110" spc="10" dirty="0">
                <a:latin typeface="Times New Roman"/>
                <a:cs typeface="Times New Roman"/>
              </a:rPr>
              <a:t>Mutant Selection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09598" y="2652552"/>
            <a:ext cx="2976356" cy="4504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30" spc="10" dirty="0">
                <a:solidFill>
                  <a:srgbClr val="3891A7"/>
                </a:solidFill>
                <a:latin typeface="Wingdings"/>
                <a:cs typeface="Wingdings"/>
              </a:rPr>
              <a:t> </a:t>
            </a:r>
            <a:r>
              <a:rPr sz="3080" spc="10" dirty="0">
                <a:latin typeface="Times New Roman"/>
                <a:cs typeface="Times New Roman"/>
              </a:rPr>
              <a:t>Recombination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09598" y="3216160"/>
            <a:ext cx="5627216" cy="4507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60" spc="10" dirty="0">
                <a:solidFill>
                  <a:srgbClr val="3891A7"/>
                </a:solidFill>
                <a:latin typeface="Wingdings"/>
                <a:cs typeface="Wingdings"/>
              </a:rPr>
              <a:t> </a:t>
            </a:r>
            <a:r>
              <a:rPr sz="3110" spc="10" dirty="0">
                <a:latin typeface="Times New Roman"/>
                <a:cs typeface="Times New Roman"/>
              </a:rPr>
              <a:t>Recombinant DNA Technology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7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7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7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7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7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32" y="265176"/>
            <a:ext cx="4669535" cy="58369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744089" y="388907"/>
            <a:ext cx="4124419" cy="4065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FrankRuehl"/>
                <a:cs typeface="FrankRuehl"/>
              </a:rPr>
              <a:t>MUTANT SELECTION</a:t>
            </a:r>
            <a:endParaRPr sz="3200">
              <a:latin typeface="FrankRuehl"/>
              <a:cs typeface="FrankRueh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64640" y="1059129"/>
            <a:ext cx="2265527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400" spc="10" dirty="0">
                <a:latin typeface="Times New Roman"/>
                <a:cs typeface="Times New Roman"/>
              </a:rPr>
              <a:t>A MUTATION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87651" y="1363980"/>
            <a:ext cx="1565148" cy="15240"/>
          </a:xfrm>
          <a:custGeom>
            <a:avLst/>
            <a:gdLst/>
            <a:ahLst/>
            <a:cxnLst/>
            <a:rect l="l" t="t" r="r" b="b"/>
            <a:pathLst>
              <a:path w="1565148" h="15240">
                <a:moveTo>
                  <a:pt x="0" y="15240"/>
                </a:moveTo>
                <a:lnTo>
                  <a:pt x="0" y="0"/>
                </a:lnTo>
                <a:lnTo>
                  <a:pt x="1565149" y="0"/>
                </a:lnTo>
                <a:lnTo>
                  <a:pt x="1565149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3432683" y="1059129"/>
            <a:ext cx="5590947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is a Sudden and Heritable change in the traits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448054" y="1424889"/>
            <a:ext cx="1972971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of an organism.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64640" y="1866577"/>
            <a:ext cx="6923041" cy="7038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8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280" spc="10" dirty="0">
                <a:latin typeface="Times New Roman"/>
                <a:cs typeface="Times New Roman"/>
              </a:rPr>
              <a:t>Application of Mutagens to Induce mutation is called</a:t>
            </a:r>
            <a:endParaRPr sz="2200">
              <a:latin typeface="Times New Roman"/>
              <a:cs typeface="Times New Roman"/>
            </a:endParaRPr>
          </a:p>
          <a:p>
            <a:pPr marL="283413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MUTAGENESIS.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47800" y="2537460"/>
            <a:ext cx="2199132" cy="15240"/>
          </a:xfrm>
          <a:custGeom>
            <a:avLst/>
            <a:gdLst/>
            <a:ahLst/>
            <a:cxnLst/>
            <a:rect l="l" t="t" r="r" b="b"/>
            <a:pathLst>
              <a:path w="2199132" h="15240">
                <a:moveTo>
                  <a:pt x="0" y="0"/>
                </a:moveTo>
                <a:lnTo>
                  <a:pt x="1099566" y="0"/>
                </a:lnTo>
                <a:lnTo>
                  <a:pt x="2199132" y="0"/>
                </a:lnTo>
                <a:lnTo>
                  <a:pt x="2199132" y="15240"/>
                </a:lnTo>
                <a:lnTo>
                  <a:pt x="1099566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164640" y="2674950"/>
            <a:ext cx="7833105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400" spc="10" dirty="0">
                <a:latin typeface="Times New Roman"/>
                <a:cs typeface="Times New Roman"/>
              </a:rPr>
              <a:t>Agents capable of inducing mutations are called MUTGENS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49312" y="2979419"/>
            <a:ext cx="1470660" cy="15240"/>
          </a:xfrm>
          <a:custGeom>
            <a:avLst/>
            <a:gdLst/>
            <a:ahLst/>
            <a:cxnLst/>
            <a:rect l="l" t="t" r="r" b="b"/>
            <a:pathLst>
              <a:path w="1470660" h="15240">
                <a:moveTo>
                  <a:pt x="0" y="15240"/>
                </a:moveTo>
                <a:lnTo>
                  <a:pt x="0" y="0"/>
                </a:lnTo>
                <a:lnTo>
                  <a:pt x="1470660" y="0"/>
                </a:lnTo>
                <a:lnTo>
                  <a:pt x="1470660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926590" y="3116910"/>
            <a:ext cx="5238318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Physical – Particulate and Non-Particulate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850390" y="3558598"/>
            <a:ext cx="5955063" cy="7036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10" spc="10" dirty="0">
                <a:latin typeface="Times New Roman"/>
                <a:cs typeface="Times New Roman"/>
              </a:rPr>
              <a:t>Chemical – Base analog, Deamine &amp; Alkylating</a:t>
            </a:r>
            <a:endParaRPr sz="1400">
              <a:latin typeface="Times New Roman"/>
              <a:cs typeface="Times New Roman"/>
            </a:endParaRPr>
          </a:p>
          <a:p>
            <a:pPr marL="2356485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agents, Acridine Dyes.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64640" y="4366844"/>
            <a:ext cx="7814108" cy="7031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80" spc="10" dirty="0">
                <a:solidFill>
                  <a:srgbClr val="3891A7"/>
                </a:solidFill>
                <a:latin typeface="Wingdings"/>
                <a:cs typeface="Wingdings"/>
              </a:rPr>
              <a:t> </a:t>
            </a:r>
            <a:r>
              <a:rPr sz="2280" spc="10" dirty="0">
                <a:latin typeface="Times New Roman"/>
                <a:cs typeface="Times New Roman"/>
              </a:rPr>
              <a:t>Mutation occurring without any specific treatment are called</a:t>
            </a:r>
            <a:endParaRPr sz="2200">
              <a:latin typeface="Times New Roman"/>
              <a:cs typeface="Times New Roman"/>
            </a:endParaRPr>
          </a:p>
          <a:p>
            <a:pPr marL="283413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“ Spontaneous Mutation.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59635" y="5036820"/>
            <a:ext cx="2828544" cy="15240"/>
          </a:xfrm>
          <a:custGeom>
            <a:avLst/>
            <a:gdLst/>
            <a:ahLst/>
            <a:cxnLst/>
            <a:rect l="l" t="t" r="r" b="b"/>
            <a:pathLst>
              <a:path w="2828544" h="15240">
                <a:moveTo>
                  <a:pt x="0" y="0"/>
                </a:moveTo>
                <a:lnTo>
                  <a:pt x="1414273" y="0"/>
                </a:lnTo>
                <a:lnTo>
                  <a:pt x="2828545" y="0"/>
                </a:lnTo>
                <a:lnTo>
                  <a:pt x="2828545" y="15240"/>
                </a:lnTo>
                <a:lnTo>
                  <a:pt x="1414273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4488815" y="4732604"/>
            <a:ext cx="211531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64640" y="5616854"/>
            <a:ext cx="7778140" cy="7031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80" spc="10" dirty="0">
                <a:solidFill>
                  <a:srgbClr val="3891A7"/>
                </a:solidFill>
                <a:latin typeface="Wingdings"/>
                <a:cs typeface="Wingdings"/>
              </a:rPr>
              <a:t> </a:t>
            </a:r>
            <a:r>
              <a:rPr sz="2280" spc="10" dirty="0">
                <a:latin typeface="Times New Roman"/>
                <a:cs typeface="Times New Roman"/>
              </a:rPr>
              <a:t>Mutation are resulting due to a treatment with certain agents</a:t>
            </a:r>
            <a:endParaRPr sz="2200">
              <a:latin typeface="Times New Roman"/>
              <a:cs typeface="Times New Roman"/>
            </a:endParaRPr>
          </a:p>
          <a:p>
            <a:pPr marL="283413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are known as  “Induced Mutation.”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08020" y="6286500"/>
            <a:ext cx="2523744" cy="15240"/>
          </a:xfrm>
          <a:custGeom>
            <a:avLst/>
            <a:gdLst/>
            <a:ahLst/>
            <a:cxnLst/>
            <a:rect l="l" t="t" r="r" b="b"/>
            <a:pathLst>
              <a:path w="2523744" h="15240">
                <a:moveTo>
                  <a:pt x="0" y="0"/>
                </a:moveTo>
                <a:lnTo>
                  <a:pt x="1261872" y="0"/>
                </a:lnTo>
                <a:lnTo>
                  <a:pt x="2523744" y="0"/>
                </a:lnTo>
                <a:lnTo>
                  <a:pt x="2523744" y="15240"/>
                </a:lnTo>
                <a:lnTo>
                  <a:pt x="1261872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8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8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8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8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8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8129016" cy="6857999"/>
          </a:xfrm>
          <a:prstGeom prst="rect">
            <a:avLst/>
          </a:prstGeom>
        </p:spPr>
      </p:pic>
      <p:pic>
        <p:nvPicPr>
          <p:cNvPr id="8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8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8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8153400" cy="67726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9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9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9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9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76201"/>
            <a:ext cx="8129016" cy="6857999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9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387094" y="214402"/>
            <a:ext cx="1125626" cy="2843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latin typeface="Arial"/>
                <a:cs typeface="Arial"/>
              </a:rPr>
              <a:t>Contd…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980795"/>
            <a:ext cx="7366408" cy="10710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Wingdings"/>
                <a:cs typeface="Wingdings"/>
              </a:rPr>
              <a:t> </a:t>
            </a:r>
            <a:r>
              <a:rPr sz="2400" spc="10" dirty="0">
                <a:latin typeface="Times New Roman"/>
                <a:cs typeface="Times New Roman"/>
              </a:rPr>
              <a:t>Many Mutations bring about marked changes in the</a:t>
            </a:r>
            <a:endParaRPr sz="2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Biochemical Characters of practical interest these are called</a:t>
            </a:r>
            <a:endParaRPr sz="2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C00000"/>
                </a:solidFill>
                <a:latin typeface="Times New Roman"/>
                <a:cs typeface="Times New Roman"/>
              </a:rPr>
              <a:t>Major Mutations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58240" y="2019300"/>
            <a:ext cx="2060448" cy="15240"/>
          </a:xfrm>
          <a:custGeom>
            <a:avLst/>
            <a:gdLst/>
            <a:ahLst/>
            <a:cxnLst/>
            <a:rect l="l" t="t" r="r" b="b"/>
            <a:pathLst>
              <a:path w="2060448" h="15240">
                <a:moveTo>
                  <a:pt x="0" y="0"/>
                </a:moveTo>
                <a:lnTo>
                  <a:pt x="1030224" y="0"/>
                </a:lnTo>
                <a:lnTo>
                  <a:pt x="2060448" y="0"/>
                </a:lnTo>
                <a:lnTo>
                  <a:pt x="2060448" y="15240"/>
                </a:lnTo>
                <a:lnTo>
                  <a:pt x="1030224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3290951" y="1714449"/>
            <a:ext cx="5257190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– these can be used in Strain Improvement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66800" y="2438400"/>
            <a:ext cx="2190852" cy="34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spc="10" dirty="0">
                <a:latin typeface="Times New Roman"/>
                <a:cs typeface="Times New Roman"/>
              </a:rPr>
              <a:t>Ex: </a:t>
            </a:r>
            <a:r>
              <a:rPr sz="2280" i="1" spc="10" dirty="0">
                <a:latin typeface="Arial"/>
                <a:cs typeface="Arial"/>
              </a:rPr>
              <a:t>Streptomyces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56588" y="2750819"/>
            <a:ext cx="1616964" cy="15240"/>
          </a:xfrm>
          <a:custGeom>
            <a:avLst/>
            <a:gdLst/>
            <a:ahLst/>
            <a:cxnLst/>
            <a:rect l="l" t="t" r="r" b="b"/>
            <a:pathLst>
              <a:path w="1616964" h="15240">
                <a:moveTo>
                  <a:pt x="0" y="15240"/>
                </a:moveTo>
                <a:lnTo>
                  <a:pt x="0" y="0"/>
                </a:lnTo>
                <a:lnTo>
                  <a:pt x="1616964" y="0"/>
                </a:lnTo>
                <a:lnTo>
                  <a:pt x="1616964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3352800" y="2438400"/>
            <a:ext cx="957681" cy="3401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i="1" spc="10" dirty="0">
                <a:latin typeface="Arial"/>
                <a:cs typeface="Arial"/>
              </a:rPr>
              <a:t>griseus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345180" y="2750819"/>
            <a:ext cx="984504" cy="15240"/>
          </a:xfrm>
          <a:custGeom>
            <a:avLst/>
            <a:gdLst/>
            <a:ahLst/>
            <a:cxnLst/>
            <a:rect l="l" t="t" r="r" b="b"/>
            <a:pathLst>
              <a:path w="984504" h="15240">
                <a:moveTo>
                  <a:pt x="0" y="15240"/>
                </a:moveTo>
                <a:lnTo>
                  <a:pt x="0" y="0"/>
                </a:lnTo>
                <a:lnTo>
                  <a:pt x="984504" y="0"/>
                </a:lnTo>
                <a:lnTo>
                  <a:pt x="984504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4260545" y="2438400"/>
            <a:ext cx="4883455" cy="34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i="1" spc="10" dirty="0">
                <a:latin typeface="Arial"/>
                <a:cs typeface="Arial"/>
              </a:rPr>
              <a:t>-</a:t>
            </a:r>
            <a:r>
              <a:rPr sz="2400" spc="10" dirty="0">
                <a:latin typeface="Times New Roman"/>
                <a:cs typeface="Times New Roman"/>
              </a:rPr>
              <a:t>Streptomycin-Mannosidostreptomycin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544" y="2807843"/>
            <a:ext cx="2190852" cy="34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spc="10" dirty="0">
                <a:latin typeface="Times New Roman"/>
                <a:cs typeface="Times New Roman"/>
              </a:rPr>
              <a:t>Ex: </a:t>
            </a:r>
            <a:r>
              <a:rPr sz="2280" i="1" spc="10" dirty="0">
                <a:latin typeface="Arial"/>
                <a:cs typeface="Arial"/>
              </a:rPr>
              <a:t>Streptomyces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56588" y="3116580"/>
            <a:ext cx="1616964" cy="15240"/>
          </a:xfrm>
          <a:custGeom>
            <a:avLst/>
            <a:gdLst/>
            <a:ahLst/>
            <a:cxnLst/>
            <a:rect l="l" t="t" r="r" b="b"/>
            <a:pathLst>
              <a:path w="1616964" h="15240">
                <a:moveTo>
                  <a:pt x="0" y="15240"/>
                </a:moveTo>
                <a:lnTo>
                  <a:pt x="0" y="0"/>
                </a:lnTo>
                <a:lnTo>
                  <a:pt x="1616964" y="0"/>
                </a:lnTo>
                <a:lnTo>
                  <a:pt x="1616964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3345815" y="2807843"/>
            <a:ext cx="1506321" cy="3401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50" i="1" spc="10" dirty="0">
                <a:latin typeface="Arial"/>
                <a:cs typeface="Arial"/>
              </a:rPr>
              <a:t>aurofaciens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45180" y="3116580"/>
            <a:ext cx="1431036" cy="15240"/>
          </a:xfrm>
          <a:custGeom>
            <a:avLst/>
            <a:gdLst/>
            <a:ahLst/>
            <a:cxnLst/>
            <a:rect l="l" t="t" r="r" b="b"/>
            <a:pathLst>
              <a:path w="1431036" h="15240">
                <a:moveTo>
                  <a:pt x="0" y="15240"/>
                </a:moveTo>
                <a:lnTo>
                  <a:pt x="0" y="0"/>
                </a:lnTo>
                <a:lnTo>
                  <a:pt x="1431036" y="0"/>
                </a:lnTo>
                <a:lnTo>
                  <a:pt x="1431036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615694" y="2812110"/>
            <a:ext cx="7022628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161157">
              <a:lnSpc>
                <a:spcPct val="100000"/>
              </a:lnSpc>
            </a:pPr>
            <a:r>
              <a:rPr lang="en-GB" sz="2400" spc="10" dirty="0" smtClean="0">
                <a:latin typeface="Times New Roman"/>
                <a:cs typeface="Times New Roman"/>
              </a:rPr>
              <a:t> </a:t>
            </a:r>
            <a:r>
              <a:rPr sz="2400" spc="10" smtClean="0">
                <a:latin typeface="Times New Roman"/>
                <a:cs typeface="Times New Roman"/>
              </a:rPr>
              <a:t>(</a:t>
            </a:r>
            <a:r>
              <a:rPr sz="2400" spc="10" dirty="0">
                <a:latin typeface="Times New Roman"/>
                <a:cs typeface="Times New Roman"/>
              </a:rPr>
              <a:t>S-604) –</a:t>
            </a:r>
            <a:endParaRPr sz="2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Produce 6-demethyl tetracycline in place of Tetracycline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219200" y="3733800"/>
            <a:ext cx="7549845" cy="10710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spc="10" dirty="0">
                <a:latin typeface="Wingdings"/>
                <a:cs typeface="Wingdings"/>
              </a:rPr>
              <a:t> </a:t>
            </a:r>
            <a:r>
              <a:rPr sz="2280" spc="10" dirty="0">
                <a:latin typeface="Times New Roman"/>
                <a:cs typeface="Times New Roman"/>
              </a:rPr>
              <a:t>In contrast, most improvements in biochemical production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have been due to the Stepwise accumulation of so called</a:t>
            </a:r>
            <a:endParaRPr sz="2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C00000"/>
                </a:solidFill>
                <a:latin typeface="Times New Roman"/>
                <a:cs typeface="Times New Roman"/>
              </a:rPr>
              <a:t>Minor genes.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58240" y="4945380"/>
            <a:ext cx="1609344" cy="15240"/>
          </a:xfrm>
          <a:custGeom>
            <a:avLst/>
            <a:gdLst/>
            <a:ahLst/>
            <a:cxnLst/>
            <a:rect l="l" t="t" r="r" b="b"/>
            <a:pathLst>
              <a:path w="1609344" h="15240">
                <a:moveTo>
                  <a:pt x="0" y="15240"/>
                </a:moveTo>
                <a:lnTo>
                  <a:pt x="0" y="0"/>
                </a:lnTo>
                <a:lnTo>
                  <a:pt x="1609344" y="0"/>
                </a:lnTo>
                <a:lnTo>
                  <a:pt x="1609344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158544" y="5368747"/>
            <a:ext cx="1895805" cy="341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Ex: </a:t>
            </a:r>
            <a:r>
              <a:rPr sz="2400" i="1" spc="10" dirty="0">
                <a:latin typeface="Arial"/>
                <a:cs typeface="Arial"/>
              </a:rPr>
              <a:t>Pencillium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656588" y="5676900"/>
            <a:ext cx="3020568" cy="15240"/>
          </a:xfrm>
          <a:custGeom>
            <a:avLst/>
            <a:gdLst/>
            <a:ahLst/>
            <a:cxnLst/>
            <a:rect l="l" t="t" r="r" b="b"/>
            <a:pathLst>
              <a:path w="3020568" h="15240">
                <a:moveTo>
                  <a:pt x="0" y="0"/>
                </a:moveTo>
                <a:lnTo>
                  <a:pt x="1510284" y="0"/>
                </a:lnTo>
                <a:lnTo>
                  <a:pt x="3020568" y="0"/>
                </a:lnTo>
                <a:lnTo>
                  <a:pt x="3020568" y="15240"/>
                </a:lnTo>
                <a:lnTo>
                  <a:pt x="1510284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3051683" y="5368747"/>
            <a:ext cx="6049924" cy="341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i="1" spc="10" dirty="0">
                <a:latin typeface="Arial"/>
                <a:cs typeface="Arial"/>
              </a:rPr>
              <a:t>chrysogenum </a:t>
            </a:r>
            <a:r>
              <a:rPr sz="2340" spc="10" dirty="0">
                <a:latin typeface="Times New Roman"/>
                <a:cs typeface="Times New Roman"/>
              </a:rPr>
              <a:t>– Strain E15-1 was obtained which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58544" y="5738774"/>
            <a:ext cx="5620817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yield 55% more penicillin than original strain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10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10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10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10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10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10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32" y="141731"/>
            <a:ext cx="3919728" cy="58369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082417" y="266733"/>
            <a:ext cx="3304093" cy="4065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FrankRuehl"/>
                <a:cs typeface="FrankRuehl"/>
              </a:rPr>
              <a:t>Isolation of mutants</a:t>
            </a:r>
            <a:endParaRPr sz="3200">
              <a:latin typeface="FrankRuehl"/>
              <a:cs typeface="FrankRueh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12240" y="993848"/>
            <a:ext cx="221742" cy="2500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3891A7"/>
                </a:solidFill>
                <a:latin typeface="Arial"/>
                <a:cs typeface="Arial"/>
              </a:rPr>
              <a:t>1.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597406" y="944196"/>
            <a:ext cx="1411751" cy="3112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b="1" spc="10" dirty="0">
                <a:latin typeface="Arial"/>
                <a:cs typeface="Arial"/>
              </a:rPr>
              <a:t>Isolation of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97152" y="1226820"/>
            <a:ext cx="4163568" cy="25908"/>
          </a:xfrm>
          <a:custGeom>
            <a:avLst/>
            <a:gdLst/>
            <a:ahLst/>
            <a:cxnLst/>
            <a:rect l="l" t="t" r="r" b="b"/>
            <a:pathLst>
              <a:path w="4163568" h="25908">
                <a:moveTo>
                  <a:pt x="0" y="0"/>
                </a:moveTo>
                <a:lnTo>
                  <a:pt x="1387856" y="0"/>
                </a:lnTo>
                <a:lnTo>
                  <a:pt x="2775712" y="0"/>
                </a:lnTo>
                <a:lnTo>
                  <a:pt x="4163568" y="0"/>
                </a:lnTo>
                <a:lnTo>
                  <a:pt x="4163568" y="25908"/>
                </a:lnTo>
                <a:lnTo>
                  <a:pt x="2775712" y="25908"/>
                </a:lnTo>
                <a:lnTo>
                  <a:pt x="1387856" y="25908"/>
                </a:lnTo>
                <a:lnTo>
                  <a:pt x="0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2994914" y="944196"/>
            <a:ext cx="5846729" cy="3126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10" b="1" spc="10" dirty="0">
                <a:latin typeface="Arial"/>
                <a:cs typeface="Arial"/>
              </a:rPr>
              <a:t>Auxotrophic Mutants:- </a:t>
            </a:r>
            <a:r>
              <a:rPr sz="2110" spc="10" dirty="0">
                <a:latin typeface="Times New Roman"/>
                <a:cs typeface="Times New Roman"/>
              </a:rPr>
              <a:t>it has a defect in one of its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527302" y="1249853"/>
            <a:ext cx="7151531" cy="610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biosynthetic pathways, so it require a specific Bio-molecule for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normal growth &amp; development.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501394" y="1929285"/>
            <a:ext cx="7172690" cy="6111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40" spc="10" dirty="0">
                <a:latin typeface="Times New Roman"/>
                <a:cs typeface="Times New Roman"/>
              </a:rPr>
              <a:t>Ex: Phe‾ mutant of C.glutamicus – require Phe for growth so, it</a:t>
            </a:r>
            <a:endParaRPr sz="2100">
              <a:latin typeface="Times New Roman"/>
              <a:cs typeface="Times New Roman"/>
            </a:endParaRPr>
          </a:p>
          <a:p>
            <a:pPr marL="25908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accumulates Tyrosine.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12240" y="2655389"/>
            <a:ext cx="168021" cy="2500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3891A7"/>
                </a:solidFill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27048" y="2887980"/>
            <a:ext cx="3742944" cy="25908"/>
          </a:xfrm>
          <a:custGeom>
            <a:avLst/>
            <a:gdLst/>
            <a:ahLst/>
            <a:cxnLst/>
            <a:rect l="l" t="t" r="r" b="b"/>
            <a:pathLst>
              <a:path w="3742944" h="25908">
                <a:moveTo>
                  <a:pt x="0" y="0"/>
                </a:moveTo>
                <a:lnTo>
                  <a:pt x="1871472" y="0"/>
                </a:lnTo>
                <a:lnTo>
                  <a:pt x="3742944" y="0"/>
                </a:lnTo>
                <a:lnTo>
                  <a:pt x="3742944" y="25908"/>
                </a:lnTo>
                <a:lnTo>
                  <a:pt x="1871472" y="25908"/>
                </a:lnTo>
                <a:lnTo>
                  <a:pt x="0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527302" y="2605737"/>
            <a:ext cx="6977330" cy="3126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10" b="1" spc="10" dirty="0">
                <a:latin typeface="Arial"/>
                <a:cs typeface="Arial"/>
              </a:rPr>
              <a:t>Analogue –  Resistant Mutant:- </a:t>
            </a:r>
            <a:r>
              <a:rPr sz="2110" spc="10" dirty="0">
                <a:latin typeface="Times New Roman"/>
                <a:cs typeface="Times New Roman"/>
              </a:rPr>
              <a:t>it have feed back insensitive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527302" y="2911394"/>
            <a:ext cx="4262586" cy="308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enzymes of the biosynthetic pathway.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527302" y="3289346"/>
            <a:ext cx="6557276" cy="912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Feed - back inhibition- Tyr‾ mutant of C. glutamicus were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selected for resistance to 50mg/L of  p-flurophenylalanine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( analogue of phenylalanine).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12240" y="4316803"/>
            <a:ext cx="168021" cy="2500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3891A7"/>
                </a:solidFill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527302" y="4267152"/>
            <a:ext cx="1370754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b="1" spc="10" dirty="0">
                <a:latin typeface="Arial"/>
                <a:cs typeface="Arial"/>
              </a:rPr>
              <a:t>Revertants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27048" y="4549140"/>
            <a:ext cx="4818888" cy="25908"/>
          </a:xfrm>
          <a:custGeom>
            <a:avLst/>
            <a:gdLst/>
            <a:ahLst/>
            <a:cxnLst/>
            <a:rect l="l" t="t" r="r" b="b"/>
            <a:pathLst>
              <a:path w="4818888" h="25908">
                <a:moveTo>
                  <a:pt x="0" y="0"/>
                </a:moveTo>
                <a:lnTo>
                  <a:pt x="1606296" y="0"/>
                </a:lnTo>
                <a:lnTo>
                  <a:pt x="3212592" y="0"/>
                </a:lnTo>
                <a:lnTo>
                  <a:pt x="4818888" y="0"/>
                </a:lnTo>
                <a:lnTo>
                  <a:pt x="4818888" y="25908"/>
                </a:lnTo>
                <a:lnTo>
                  <a:pt x="3212592" y="25908"/>
                </a:lnTo>
                <a:lnTo>
                  <a:pt x="1606296" y="25908"/>
                </a:lnTo>
                <a:lnTo>
                  <a:pt x="0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2900426" y="4267152"/>
            <a:ext cx="5963486" cy="3126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10" b="1" spc="10" dirty="0">
                <a:latin typeface="Arial"/>
                <a:cs typeface="Arial"/>
              </a:rPr>
              <a:t>from non producing mutants</a:t>
            </a:r>
            <a:r>
              <a:rPr sz="2110" spc="10" dirty="0">
                <a:latin typeface="Times New Roman"/>
                <a:cs typeface="Times New Roman"/>
              </a:rPr>
              <a:t>:- Of a Strain are high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527302" y="4572808"/>
            <a:ext cx="7394265" cy="6105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producer . Mutant mutates back to its original phenotype is called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C00000"/>
                </a:solidFill>
                <a:latin typeface="Times New Roman"/>
                <a:cs typeface="Times New Roman"/>
              </a:rPr>
              <a:t>Reversion </a:t>
            </a:r>
            <a:r>
              <a:rPr sz="2200" spc="10" dirty="0">
                <a:latin typeface="Times New Roman"/>
                <a:cs typeface="Times New Roman"/>
              </a:rPr>
              <a:t>and mutant is called </a:t>
            </a:r>
            <a:r>
              <a:rPr sz="2200" spc="10" dirty="0">
                <a:solidFill>
                  <a:srgbClr val="C00000"/>
                </a:solidFill>
                <a:latin typeface="Times New Roman"/>
                <a:cs typeface="Times New Roman"/>
              </a:rPr>
              <a:t>Revertant.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527302" y="5248988"/>
            <a:ext cx="4357373" cy="3126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10" spc="10" dirty="0">
                <a:latin typeface="Times New Roman"/>
                <a:cs typeface="Times New Roman"/>
              </a:rPr>
              <a:t>Ex: Reversion mutant of </a:t>
            </a:r>
            <a:r>
              <a:rPr sz="2110" i="1" spc="10" dirty="0">
                <a:latin typeface="Arial"/>
                <a:cs typeface="Arial"/>
              </a:rPr>
              <a:t>Streptomyces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337304" y="5530596"/>
            <a:ext cx="2942844" cy="13716"/>
          </a:xfrm>
          <a:custGeom>
            <a:avLst/>
            <a:gdLst/>
            <a:ahLst/>
            <a:cxnLst/>
            <a:rect l="l" t="t" r="r" b="b"/>
            <a:pathLst>
              <a:path w="2942844" h="13716">
                <a:moveTo>
                  <a:pt x="0" y="0"/>
                </a:moveTo>
                <a:lnTo>
                  <a:pt x="1471422" y="0"/>
                </a:lnTo>
                <a:lnTo>
                  <a:pt x="2942844" y="0"/>
                </a:lnTo>
                <a:lnTo>
                  <a:pt x="2942844" y="13716"/>
                </a:lnTo>
                <a:lnTo>
                  <a:pt x="1471422" y="13716"/>
                </a:lnTo>
                <a:lnTo>
                  <a:pt x="0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5885053" y="5248988"/>
            <a:ext cx="2953947" cy="3126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i="1" spc="10" dirty="0">
                <a:latin typeface="Arial"/>
                <a:cs typeface="Arial"/>
              </a:rPr>
              <a:t>viridifaciens </a:t>
            </a:r>
            <a:r>
              <a:rPr sz="2200" spc="10" dirty="0">
                <a:latin typeface="Times New Roman"/>
                <a:cs typeface="Times New Roman"/>
              </a:rPr>
              <a:t>showed over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527302" y="5554594"/>
            <a:ext cx="7167822" cy="610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6-fold increase in chlortetracycline production over the original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strain                                                                                      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11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11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11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11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11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11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8129016" cy="6857999"/>
          </a:xfrm>
          <a:prstGeom prst="rect">
            <a:avLst/>
          </a:prstGeom>
        </p:spPr>
      </p:pic>
      <p:pic>
        <p:nvPicPr>
          <p:cNvPr id="11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11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234744" y="214402"/>
            <a:ext cx="1125575" cy="2843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latin typeface="Arial"/>
                <a:cs typeface="Arial"/>
              </a:rPr>
              <a:t>Contd…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006144" y="825324"/>
            <a:ext cx="281177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b="1" spc="10" dirty="0">
                <a:latin typeface="Arial"/>
                <a:cs typeface="Arial"/>
              </a:rPr>
              <a:t>4.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463040" y="1107948"/>
            <a:ext cx="4393692" cy="25908"/>
          </a:xfrm>
          <a:custGeom>
            <a:avLst/>
            <a:gdLst/>
            <a:ahLst/>
            <a:cxnLst/>
            <a:rect l="l" t="t" r="r" b="b"/>
            <a:pathLst>
              <a:path w="4393692" h="25908">
                <a:moveTo>
                  <a:pt x="0" y="0"/>
                </a:moveTo>
                <a:lnTo>
                  <a:pt x="1464564" y="0"/>
                </a:lnTo>
                <a:lnTo>
                  <a:pt x="2929128" y="0"/>
                </a:lnTo>
                <a:lnTo>
                  <a:pt x="4393692" y="0"/>
                </a:lnTo>
                <a:lnTo>
                  <a:pt x="4393692" y="25908"/>
                </a:lnTo>
                <a:lnTo>
                  <a:pt x="2929128" y="25908"/>
                </a:lnTo>
                <a:lnTo>
                  <a:pt x="1464564" y="25908"/>
                </a:lnTo>
                <a:lnTo>
                  <a:pt x="0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463294" y="825324"/>
            <a:ext cx="4463957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b="1" spc="10" dirty="0">
                <a:latin typeface="Arial"/>
                <a:cs typeface="Arial"/>
              </a:rPr>
              <a:t>Selection of Resistance to antibiotic:-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999353" y="829229"/>
            <a:ext cx="2971313" cy="308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produced by the organism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463294" y="1164509"/>
            <a:ext cx="4071546" cy="644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itself  may  lead to increased yields.</a:t>
            </a:r>
            <a:endParaRPr sz="2200">
              <a:latin typeface="Times New Roman"/>
              <a:cs typeface="Times New Roman"/>
            </a:endParaRPr>
          </a:p>
          <a:p>
            <a:pPr marL="32003">
              <a:lnSpc>
                <a:spcPct val="100000"/>
              </a:lnSpc>
            </a:pPr>
            <a:r>
              <a:rPr sz="2200" b="1" spc="10" dirty="0">
                <a:latin typeface="Arial"/>
                <a:cs typeface="Arial"/>
              </a:rPr>
              <a:t>Ex</a:t>
            </a:r>
            <a:r>
              <a:rPr sz="2200" spc="10" dirty="0">
                <a:latin typeface="Times New Roman"/>
                <a:cs typeface="Times New Roman"/>
              </a:rPr>
              <a:t>: </a:t>
            </a:r>
            <a:r>
              <a:rPr sz="2200" i="1" spc="10" dirty="0">
                <a:latin typeface="Arial"/>
                <a:cs typeface="Arial"/>
              </a:rPr>
              <a:t>Streptomyces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967484" y="1778508"/>
            <a:ext cx="2839212" cy="13716"/>
          </a:xfrm>
          <a:custGeom>
            <a:avLst/>
            <a:gdLst/>
            <a:ahLst/>
            <a:cxnLst/>
            <a:rect l="l" t="t" r="r" b="b"/>
            <a:pathLst>
              <a:path w="2839212" h="13716">
                <a:moveTo>
                  <a:pt x="0" y="0"/>
                </a:moveTo>
                <a:lnTo>
                  <a:pt x="1419606" y="0"/>
                </a:lnTo>
                <a:lnTo>
                  <a:pt x="2839212" y="0"/>
                </a:lnTo>
                <a:lnTo>
                  <a:pt x="2839212" y="13716"/>
                </a:lnTo>
                <a:lnTo>
                  <a:pt x="1419606" y="13716"/>
                </a:lnTo>
                <a:lnTo>
                  <a:pt x="0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3514978" y="1495884"/>
            <a:ext cx="1361272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i="1" spc="10" dirty="0">
                <a:latin typeface="Arial"/>
                <a:cs typeface="Arial"/>
              </a:rPr>
              <a:t>aurefaciens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463294" y="1499789"/>
            <a:ext cx="7328641" cy="9796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82721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mutants selected  for resistance to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200-400mg/L chlortetracyclin showed for 4 fold increase in the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production of antibiotics.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006144" y="2837385"/>
            <a:ext cx="209168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b="1" spc="10" dirty="0"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463040" y="3119628"/>
            <a:ext cx="6239256" cy="25907"/>
          </a:xfrm>
          <a:custGeom>
            <a:avLst/>
            <a:gdLst/>
            <a:ahLst/>
            <a:cxnLst/>
            <a:rect l="l" t="t" r="r" b="b"/>
            <a:pathLst>
              <a:path w="6239256" h="25907">
                <a:moveTo>
                  <a:pt x="0" y="0"/>
                </a:moveTo>
                <a:lnTo>
                  <a:pt x="1559814" y="0"/>
                </a:lnTo>
                <a:lnTo>
                  <a:pt x="3119628" y="0"/>
                </a:lnTo>
                <a:lnTo>
                  <a:pt x="4679442" y="0"/>
                </a:lnTo>
                <a:lnTo>
                  <a:pt x="6239256" y="0"/>
                </a:lnTo>
                <a:lnTo>
                  <a:pt x="6239256" y="25908"/>
                </a:lnTo>
                <a:lnTo>
                  <a:pt x="4679442" y="25908"/>
                </a:lnTo>
                <a:lnTo>
                  <a:pt x="3119628" y="25908"/>
                </a:lnTo>
                <a:lnTo>
                  <a:pt x="1559814" y="25908"/>
                </a:lnTo>
                <a:lnTo>
                  <a:pt x="0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463294" y="2837385"/>
            <a:ext cx="6096543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b="1" spc="10" dirty="0">
                <a:latin typeface="Arial"/>
                <a:cs typeface="Arial"/>
              </a:rPr>
              <a:t>Mutants with altered cell membrane permeability-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703566" y="2841290"/>
            <a:ext cx="1272303" cy="308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Show high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463294" y="3176570"/>
            <a:ext cx="3595475" cy="308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production of some metabolites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463294" y="3507670"/>
            <a:ext cx="2358520" cy="3129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b="1" spc="10" dirty="0">
                <a:latin typeface="Arial"/>
                <a:cs typeface="Arial"/>
              </a:rPr>
              <a:t>Ex</a:t>
            </a:r>
            <a:r>
              <a:rPr sz="2200" spc="10" dirty="0">
                <a:latin typeface="Times New Roman"/>
                <a:cs typeface="Times New Roman"/>
              </a:rPr>
              <a:t>: A  mutant E.coli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463294" y="3511578"/>
            <a:ext cx="7027948" cy="9798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429637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strain has defective Lysine transport; it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actively excretes L-Lysine into the  medium to 5 times as high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concentration as that with in it cells.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006144" y="4853224"/>
            <a:ext cx="209168" cy="3087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6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463294" y="4853224"/>
            <a:ext cx="6799580" cy="6443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Mutants have been selected to produce altered metaboliteds,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especially in case of Aminoglycoside antibiotics.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463294" y="5520210"/>
            <a:ext cx="2181343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10" b="1" spc="10" dirty="0">
                <a:latin typeface="Arial"/>
                <a:cs typeface="Arial"/>
              </a:rPr>
              <a:t>Ex: </a:t>
            </a:r>
            <a:r>
              <a:rPr sz="2110" i="1" spc="10" dirty="0">
                <a:latin typeface="Arial"/>
                <a:cs typeface="Arial"/>
              </a:rPr>
              <a:t>Pseudomonas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022348" y="5801868"/>
            <a:ext cx="2929128" cy="13716"/>
          </a:xfrm>
          <a:custGeom>
            <a:avLst/>
            <a:gdLst/>
            <a:ahLst/>
            <a:cxnLst/>
            <a:rect l="l" t="t" r="r" b="b"/>
            <a:pathLst>
              <a:path w="2929128" h="13716">
                <a:moveTo>
                  <a:pt x="0" y="0"/>
                </a:moveTo>
                <a:lnTo>
                  <a:pt x="1464564" y="0"/>
                </a:lnTo>
                <a:lnTo>
                  <a:pt x="2929128" y="0"/>
                </a:lnTo>
                <a:lnTo>
                  <a:pt x="2929128" y="13716"/>
                </a:lnTo>
                <a:lnTo>
                  <a:pt x="1464564" y="13716"/>
                </a:lnTo>
                <a:lnTo>
                  <a:pt x="0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3642995" y="5520210"/>
            <a:ext cx="1378006" cy="311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i="1" spc="10" dirty="0">
                <a:latin typeface="Arial"/>
                <a:cs typeface="Arial"/>
              </a:rPr>
              <a:t>aurofaciens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463294" y="5524114"/>
            <a:ext cx="7491511" cy="644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627755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produces the antibiotic</a:t>
            </a:r>
            <a:endParaRPr sz="22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Pyrrolnitrin:: a mutant of this organism yields 4’-fluropyrrolnitrin.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5000" y="381000"/>
            <a:ext cx="4267200" cy="5334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  <a:t>Streak plate method </a:t>
            </a:r>
            <a:endParaRPr lang="en-US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76962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The streak plating technique isolates individual bacterial cells (colony-forming units) on the surface of an agar plate using a wire loop. </a:t>
            </a:r>
            <a:endParaRPr lang="en-IN" dirty="0"/>
          </a:p>
        </p:txBody>
      </p:sp>
      <p:pic>
        <p:nvPicPr>
          <p:cNvPr id="8" name="صورة 4" descr="oFuQdKOUExNRlwpRW5tB5A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3037883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Pure culture techniqu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09800"/>
            <a:ext cx="5144016" cy="38620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6248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Continuous                                                            Quadrant method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12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12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12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12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12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12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32" y="25908"/>
            <a:ext cx="4224528" cy="914399"/>
          </a:xfrm>
          <a:prstGeom prst="rect">
            <a:avLst/>
          </a:prstGeom>
        </p:spPr>
      </p:pic>
      <p:pic>
        <p:nvPicPr>
          <p:cNvPr id="12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27432"/>
            <a:ext cx="3959352" cy="911351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138805" y="236508"/>
            <a:ext cx="3497375" cy="4065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FrankRuehl"/>
                <a:cs typeface="FrankRuehl"/>
              </a:rPr>
              <a:t>RECOMBINATION</a:t>
            </a:r>
            <a:endParaRPr sz="3200">
              <a:latin typeface="FrankRuehl"/>
              <a:cs typeface="FrankRueh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64640" y="754329"/>
            <a:ext cx="7207250" cy="7031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8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280" spc="10" dirty="0">
                <a:latin typeface="Times New Roman"/>
                <a:cs typeface="Times New Roman"/>
              </a:rPr>
              <a:t>Defined as formation of new gene combinations among</a:t>
            </a:r>
            <a:endParaRPr sz="2200">
              <a:latin typeface="Times New Roman"/>
              <a:cs typeface="Times New Roman"/>
            </a:endParaRPr>
          </a:p>
          <a:p>
            <a:pPr marL="283413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those present in different strains.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64640" y="1562049"/>
            <a:ext cx="7249618" cy="7032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8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280" spc="10" dirty="0">
                <a:latin typeface="Times New Roman"/>
                <a:cs typeface="Times New Roman"/>
              </a:rPr>
              <a:t>Recombination used for both genetic analysis as well as</a:t>
            </a:r>
            <a:endParaRPr sz="2200">
              <a:latin typeface="Times New Roman"/>
              <a:cs typeface="Times New Roman"/>
            </a:endParaRPr>
          </a:p>
          <a:p>
            <a:pPr marL="283413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strain improvement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64640" y="2370150"/>
            <a:ext cx="3638042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400" spc="10" dirty="0">
                <a:latin typeface="Times New Roman"/>
                <a:cs typeface="Times New Roman"/>
              </a:rPr>
              <a:t>To generate new products 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64640" y="2812110"/>
            <a:ext cx="4236694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Recombination may be based on:-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448054" y="3254070"/>
            <a:ext cx="1567281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- Cross over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448054" y="3696284"/>
            <a:ext cx="2132990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- Transformation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448054" y="4138244"/>
            <a:ext cx="1762963" cy="3374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- Conjugation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448054" y="4580204"/>
            <a:ext cx="1847393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- Transduction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448054" y="5021893"/>
            <a:ext cx="7084213" cy="7037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- protoplast fusion – The fusion between non producing   </a:t>
            </a:r>
            <a:endParaRPr sz="2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strains of two species </a:t>
            </a:r>
            <a:r>
              <a:rPr sz="2400" i="1" spc="10" dirty="0">
                <a:latin typeface="Arial"/>
                <a:cs typeface="Arial"/>
              </a:rPr>
              <a:t>(</a:t>
            </a:r>
            <a:endParaRPr sz="2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139184" y="5692140"/>
            <a:ext cx="2823972" cy="15240"/>
          </a:xfrm>
          <a:custGeom>
            <a:avLst/>
            <a:gdLst/>
            <a:ahLst/>
            <a:cxnLst/>
            <a:rect l="l" t="t" r="r" b="b"/>
            <a:pathLst>
              <a:path w="2823972" h="15240">
                <a:moveTo>
                  <a:pt x="0" y="0"/>
                </a:moveTo>
                <a:lnTo>
                  <a:pt x="1411986" y="0"/>
                </a:lnTo>
                <a:lnTo>
                  <a:pt x="2823972" y="0"/>
                </a:lnTo>
                <a:lnTo>
                  <a:pt x="2823972" y="15240"/>
                </a:lnTo>
                <a:lnTo>
                  <a:pt x="1411986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4316603" y="5383987"/>
            <a:ext cx="3163773" cy="341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90" i="1" spc="10" dirty="0">
                <a:latin typeface="Arial"/>
                <a:cs typeface="Arial"/>
              </a:rPr>
              <a:t>Streptomyces griseus </a:t>
            </a:r>
            <a:r>
              <a:rPr sz="2190" spc="10" dirty="0">
                <a:latin typeface="Times New Roman"/>
                <a:cs typeface="Times New Roman"/>
              </a:rPr>
              <a:t>and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295400" y="5791200"/>
            <a:ext cx="1692554" cy="3401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30" i="1" spc="10" dirty="0">
                <a:latin typeface="Arial"/>
                <a:cs typeface="Arial"/>
              </a:rPr>
              <a:t>Streptomyces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447800" y="6057900"/>
            <a:ext cx="3418332" cy="15240"/>
          </a:xfrm>
          <a:custGeom>
            <a:avLst/>
            <a:gdLst/>
            <a:ahLst/>
            <a:cxnLst/>
            <a:rect l="l" t="t" r="r" b="b"/>
            <a:pathLst>
              <a:path w="3418332" h="15240">
                <a:moveTo>
                  <a:pt x="0" y="0"/>
                </a:moveTo>
                <a:lnTo>
                  <a:pt x="1709166" y="0"/>
                </a:lnTo>
                <a:lnTo>
                  <a:pt x="3418332" y="0"/>
                </a:lnTo>
                <a:lnTo>
                  <a:pt x="3418332" y="15240"/>
                </a:lnTo>
                <a:lnTo>
                  <a:pt x="1709166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3048000" y="5791200"/>
            <a:ext cx="4855464" cy="3416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i="1" spc="10" dirty="0">
                <a:latin typeface="Arial"/>
                <a:cs typeface="Arial"/>
              </a:rPr>
              <a:t>tenjimariensis</a:t>
            </a:r>
            <a:r>
              <a:rPr sz="2280" spc="10" dirty="0">
                <a:latin typeface="Times New Roman"/>
                <a:cs typeface="Times New Roman"/>
              </a:rPr>
              <a:t>) has yielded a strain that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448054" y="6119774"/>
            <a:ext cx="5196560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produces </a:t>
            </a:r>
            <a:r>
              <a:rPr sz="2400" spc="10" dirty="0">
                <a:solidFill>
                  <a:srgbClr val="C00000"/>
                </a:solidFill>
                <a:latin typeface="Times New Roman"/>
                <a:cs typeface="Times New Roman"/>
              </a:rPr>
              <a:t>indolizomycin, </a:t>
            </a:r>
            <a:r>
              <a:rPr sz="2400" spc="10" dirty="0">
                <a:latin typeface="Times New Roman"/>
                <a:cs typeface="Times New Roman"/>
              </a:rPr>
              <a:t>a new Indolizine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329428" y="6423660"/>
            <a:ext cx="2537460" cy="15240"/>
          </a:xfrm>
          <a:custGeom>
            <a:avLst/>
            <a:gdLst/>
            <a:ahLst/>
            <a:cxnLst/>
            <a:rect l="l" t="t" r="r" b="b"/>
            <a:pathLst>
              <a:path w="2537460" h="15240">
                <a:moveTo>
                  <a:pt x="0" y="0"/>
                </a:moveTo>
                <a:lnTo>
                  <a:pt x="1268729" y="0"/>
                </a:lnTo>
                <a:lnTo>
                  <a:pt x="2537460" y="0"/>
                </a:lnTo>
                <a:lnTo>
                  <a:pt x="2537460" y="15240"/>
                </a:lnTo>
                <a:lnTo>
                  <a:pt x="1268729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6639432" y="6119774"/>
            <a:ext cx="1303934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antibiotic.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13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13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13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13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13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13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6" y="192024"/>
            <a:ext cx="7789164" cy="915924"/>
          </a:xfrm>
          <a:prstGeom prst="rect">
            <a:avLst/>
          </a:prstGeom>
        </p:spPr>
      </p:pic>
      <p:pic>
        <p:nvPicPr>
          <p:cNvPr id="13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195072"/>
            <a:ext cx="7786116" cy="91135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393190" y="403670"/>
            <a:ext cx="7325758" cy="4068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FrankRuehl"/>
                <a:cs typeface="FrankRuehl"/>
              </a:rPr>
              <a:t>RECOMBINATION DNA TECHNOLOGY</a:t>
            </a:r>
            <a:endParaRPr sz="3200">
              <a:latin typeface="FrankRuehl"/>
              <a:cs typeface="FrankRueh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64640" y="1215487"/>
            <a:ext cx="7007792" cy="25271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5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800" spc="10" dirty="0">
                <a:latin typeface="Times New Roman"/>
                <a:cs typeface="Times New Roman"/>
              </a:rPr>
              <a:t>rDNA Technology or Genetic Engineering</a:t>
            </a:r>
            <a:endParaRPr sz="2800">
              <a:latin typeface="Times New Roman"/>
              <a:cs typeface="Times New Roman"/>
            </a:endParaRPr>
          </a:p>
          <a:p>
            <a:pPr marL="283413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involves the isolation and cloning of genes of</a:t>
            </a:r>
            <a:endParaRPr sz="2800">
              <a:latin typeface="Times New Roman"/>
              <a:cs typeface="Times New Roman"/>
            </a:endParaRPr>
          </a:p>
          <a:p>
            <a:pPr marL="283413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interest, production of the necessary gene</a:t>
            </a:r>
            <a:endParaRPr sz="2800">
              <a:latin typeface="Times New Roman"/>
              <a:cs typeface="Times New Roman"/>
            </a:endParaRPr>
          </a:p>
          <a:p>
            <a:pPr marL="283413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constructs using appropriate enzymes and then</a:t>
            </a:r>
            <a:endParaRPr sz="2800">
              <a:latin typeface="Times New Roman"/>
              <a:cs typeface="Times New Roman"/>
            </a:endParaRPr>
          </a:p>
          <a:p>
            <a:pPr marL="283413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transfer and expression of these genes into an</a:t>
            </a:r>
            <a:endParaRPr sz="2800">
              <a:latin typeface="Times New Roman"/>
              <a:cs typeface="Times New Roman"/>
            </a:endParaRPr>
          </a:p>
          <a:p>
            <a:pPr marL="283413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suitable host organism.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64640" y="4355562"/>
            <a:ext cx="7233982" cy="81987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10" spc="10" dirty="0">
                <a:solidFill>
                  <a:srgbClr val="3891A7"/>
                </a:solidFill>
                <a:latin typeface="Wingdings 2"/>
                <a:cs typeface="Wingdings 2"/>
              </a:rPr>
              <a:t> </a:t>
            </a:r>
            <a:r>
              <a:rPr sz="2560" spc="10" dirty="0">
                <a:latin typeface="Times New Roman"/>
                <a:cs typeface="Times New Roman"/>
              </a:rPr>
              <a:t>This technique has been used to achieve 2 broad</a:t>
            </a:r>
            <a:endParaRPr sz="2500">
              <a:latin typeface="Times New Roman"/>
              <a:cs typeface="Times New Roman"/>
            </a:endParaRPr>
          </a:p>
          <a:p>
            <a:pPr marL="283413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objectives: 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996694" y="5285532"/>
            <a:ext cx="5456945" cy="3930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- Production of Recombinant proteins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996694" y="5788452"/>
            <a:ext cx="3561819" cy="3930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- Metabolic Engineering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14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14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14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14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14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14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8129016" cy="6857999"/>
          </a:xfrm>
          <a:prstGeom prst="rect">
            <a:avLst/>
          </a:prstGeom>
        </p:spPr>
      </p:pic>
      <p:pic>
        <p:nvPicPr>
          <p:cNvPr id="14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15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234744" y="943991"/>
            <a:ext cx="190042" cy="255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latin typeface="Arial"/>
                <a:cs typeface="Arial"/>
              </a:rPr>
              <a:t>1.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641348" y="1188720"/>
            <a:ext cx="3601212" cy="33528"/>
          </a:xfrm>
          <a:custGeom>
            <a:avLst/>
            <a:gdLst/>
            <a:ahLst/>
            <a:cxnLst/>
            <a:rect l="l" t="t" r="r" b="b"/>
            <a:pathLst>
              <a:path w="3601212" h="33528">
                <a:moveTo>
                  <a:pt x="0" y="0"/>
                </a:moveTo>
                <a:lnTo>
                  <a:pt x="1800605" y="0"/>
                </a:lnTo>
                <a:lnTo>
                  <a:pt x="3601212" y="0"/>
                </a:lnTo>
                <a:lnTo>
                  <a:pt x="3601212" y="33528"/>
                </a:lnTo>
                <a:lnTo>
                  <a:pt x="1800605" y="33528"/>
                </a:lnTo>
                <a:lnTo>
                  <a:pt x="0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641601" y="829515"/>
            <a:ext cx="6989061" cy="3980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10" b="1" spc="10" dirty="0">
                <a:latin typeface="Arial"/>
                <a:cs typeface="Arial"/>
              </a:rPr>
              <a:t>Recombinant proteins:- </a:t>
            </a:r>
            <a:r>
              <a:rPr sz="2710" spc="10" dirty="0">
                <a:latin typeface="Times New Roman"/>
                <a:cs typeface="Times New Roman"/>
              </a:rPr>
              <a:t>These are the proteins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577594" y="1261207"/>
            <a:ext cx="7291780" cy="8198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produced by the transferred gene / transgene ; they</a:t>
            </a:r>
            <a:endParaRPr sz="28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themselves are of commercial value.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77594" y="2110057"/>
            <a:ext cx="3437080" cy="3980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latin typeface="Arial"/>
                <a:cs typeface="Arial"/>
              </a:rPr>
              <a:t>Ex: </a:t>
            </a:r>
            <a:r>
              <a:rPr sz="2800" spc="10" dirty="0">
                <a:latin typeface="Times New Roman"/>
                <a:cs typeface="Times New Roman"/>
              </a:rPr>
              <a:t>Insulin, Interferons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104765" y="2115028"/>
            <a:ext cx="3420599" cy="3930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etc..  are produced in    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577594" y="2541748"/>
            <a:ext cx="1270519" cy="3930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Bacteria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234744" y="3394916"/>
            <a:ext cx="355396" cy="3934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2.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589532" y="3749040"/>
            <a:ext cx="3880104" cy="33528"/>
          </a:xfrm>
          <a:custGeom>
            <a:avLst/>
            <a:gdLst/>
            <a:ahLst/>
            <a:cxnLst/>
            <a:rect l="l" t="t" r="r" b="b"/>
            <a:pathLst>
              <a:path w="3880104" h="33528">
                <a:moveTo>
                  <a:pt x="0" y="0"/>
                </a:moveTo>
                <a:lnTo>
                  <a:pt x="1293368" y="0"/>
                </a:lnTo>
                <a:lnTo>
                  <a:pt x="2586736" y="0"/>
                </a:lnTo>
                <a:lnTo>
                  <a:pt x="3880104" y="0"/>
                </a:lnTo>
                <a:lnTo>
                  <a:pt x="3880104" y="33528"/>
                </a:lnTo>
                <a:lnTo>
                  <a:pt x="2586736" y="33528"/>
                </a:lnTo>
                <a:lnTo>
                  <a:pt x="1293368" y="33528"/>
                </a:lnTo>
                <a:lnTo>
                  <a:pt x="0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589786" y="3389941"/>
            <a:ext cx="6387907" cy="3983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10" b="1" spc="10" dirty="0">
                <a:latin typeface="Arial"/>
                <a:cs typeface="Arial"/>
              </a:rPr>
              <a:t>Metabolic Engineering :- </a:t>
            </a:r>
            <a:r>
              <a:rPr sz="2710" spc="10" dirty="0">
                <a:latin typeface="Times New Roman"/>
                <a:cs typeface="Times New Roman"/>
              </a:rPr>
              <a:t>When metabolic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577594" y="3822162"/>
            <a:ext cx="7278321" cy="16736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activities of an organism are modified by</a:t>
            </a:r>
            <a:endParaRPr sz="28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introducing into it transgenes, which affect</a:t>
            </a:r>
            <a:endParaRPr sz="28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enzymatic, transport and /or regulatory function of</a:t>
            </a:r>
            <a:endParaRPr sz="28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its cells its known as Metabolic Engineering.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34440" y="5882640"/>
            <a:ext cx="1659635" cy="33528"/>
          </a:xfrm>
          <a:custGeom>
            <a:avLst/>
            <a:gdLst/>
            <a:ahLst/>
            <a:cxnLst/>
            <a:rect l="l" t="t" r="r" b="b"/>
            <a:pathLst>
              <a:path w="1659635" h="33528">
                <a:moveTo>
                  <a:pt x="0" y="33528"/>
                </a:moveTo>
                <a:lnTo>
                  <a:pt x="0" y="0"/>
                </a:lnTo>
                <a:lnTo>
                  <a:pt x="1659635" y="0"/>
                </a:lnTo>
                <a:lnTo>
                  <a:pt x="1659635" y="33528"/>
                </a:lnTo>
                <a:lnTo>
                  <a:pt x="0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323086" y="5524401"/>
            <a:ext cx="6828079" cy="3980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50" b="1" spc="10" dirty="0">
                <a:latin typeface="Arial"/>
                <a:cs typeface="Arial"/>
              </a:rPr>
              <a:t>Examples –  </a:t>
            </a:r>
            <a:r>
              <a:rPr sz="2650" spc="10" dirty="0">
                <a:latin typeface="Times New Roman"/>
                <a:cs typeface="Times New Roman"/>
              </a:rPr>
              <a:t>Over production of the amino acid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577594" y="5956092"/>
            <a:ext cx="4111866" cy="3930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Isoluecine in C. glutamicum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778373" y="5956092"/>
            <a:ext cx="3108580" cy="3930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Times New Roman"/>
                <a:cs typeface="Times New Roman"/>
              </a:rPr>
              <a:t>&amp; Ethanol by E.coli 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615694" y="366802"/>
            <a:ext cx="1266282" cy="2843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latin typeface="Arial"/>
                <a:cs typeface="Arial"/>
              </a:rPr>
              <a:t>Contd…..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15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15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15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15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15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15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8129016" cy="6857999"/>
          </a:xfrm>
          <a:prstGeom prst="rect">
            <a:avLst/>
          </a:prstGeom>
        </p:spPr>
      </p:pic>
      <p:pic>
        <p:nvPicPr>
          <p:cNvPr id="16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161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234744" y="902462"/>
            <a:ext cx="7183857" cy="34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80" spc="10" dirty="0">
                <a:latin typeface="Wingdings"/>
                <a:cs typeface="Wingdings"/>
              </a:rPr>
              <a:t> </a:t>
            </a:r>
            <a:r>
              <a:rPr sz="2280" b="1" spc="10" dirty="0">
                <a:latin typeface="Arial"/>
                <a:cs typeface="Arial"/>
              </a:rPr>
              <a:t>Product Modification </a:t>
            </a:r>
            <a:r>
              <a:rPr sz="2280" spc="10" dirty="0">
                <a:latin typeface="Times New Roman"/>
                <a:cs typeface="Times New Roman"/>
              </a:rPr>
              <a:t>include the new enzymes which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234744" y="1272489"/>
            <a:ext cx="7550784" cy="14350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modifies the product of existing biosynthetic pathway</a:t>
            </a:r>
            <a:endParaRPr sz="2400">
              <a:latin typeface="Times New Roman"/>
              <a:cs typeface="Times New Roman"/>
            </a:endParaRPr>
          </a:p>
          <a:p>
            <a:pPr marL="457149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e.g. Conversion of Cephalosporin C into 7- amino            </a:t>
            </a:r>
            <a:endParaRPr sz="2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cephalosporanic acid by D-amino acid oxidase</a:t>
            </a:r>
            <a:endParaRPr sz="2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(in </a:t>
            </a:r>
            <a:r>
              <a:rPr sz="2400" i="1" spc="10" dirty="0">
                <a:latin typeface="Arial"/>
                <a:cs typeface="Arial"/>
              </a:rPr>
              <a:t>A. chrysogenum).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234744" y="3097402"/>
            <a:ext cx="7342302" cy="3416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50" spc="10" dirty="0">
                <a:latin typeface="Wingdings"/>
                <a:cs typeface="Wingdings"/>
              </a:rPr>
              <a:t> </a:t>
            </a:r>
            <a:r>
              <a:rPr sz="2250" b="1" spc="10" dirty="0">
                <a:latin typeface="Arial"/>
                <a:cs typeface="Arial"/>
              </a:rPr>
              <a:t>Completely new metabolite </a:t>
            </a:r>
            <a:r>
              <a:rPr sz="2250" spc="10" dirty="0">
                <a:latin typeface="Times New Roman"/>
                <a:cs typeface="Times New Roman"/>
              </a:rPr>
              <a:t>formation include in which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234744" y="3467158"/>
            <a:ext cx="7397776" cy="10694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all the genes of a new pathway are transferred</a:t>
            </a:r>
            <a:endParaRPr sz="2400">
              <a:latin typeface="Times New Roman"/>
              <a:cs typeface="Times New Roman"/>
            </a:endParaRPr>
          </a:p>
          <a:p>
            <a:pPr marL="533349">
              <a:lnSpc>
                <a:spcPct val="100000"/>
              </a:lnSpc>
            </a:pPr>
            <a:r>
              <a:rPr sz="2400" i="1" spc="10" dirty="0">
                <a:latin typeface="Arial"/>
                <a:cs typeface="Arial"/>
              </a:rPr>
              <a:t>e.g. E.coli, </a:t>
            </a:r>
            <a:r>
              <a:rPr sz="2400" spc="10" dirty="0">
                <a:latin typeface="Times New Roman"/>
                <a:cs typeface="Times New Roman"/>
              </a:rPr>
              <a:t>transfer of 2 genes for polyhydroxybutyrate</a:t>
            </a:r>
            <a:endParaRPr sz="2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synthesis from </a:t>
            </a:r>
            <a:r>
              <a:rPr sz="2400" i="1" spc="10" dirty="0">
                <a:latin typeface="Arial"/>
                <a:cs typeface="Arial"/>
              </a:rPr>
              <a:t>Alcaligenes eutrophus.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234744" y="4926181"/>
            <a:ext cx="7382217" cy="10738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30" spc="10" dirty="0">
                <a:latin typeface="Wingdings"/>
                <a:cs typeface="Wingdings"/>
              </a:rPr>
              <a:t> </a:t>
            </a:r>
            <a:r>
              <a:rPr sz="2130" b="1" spc="10" dirty="0">
                <a:latin typeface="Arial"/>
                <a:cs typeface="Arial"/>
              </a:rPr>
              <a:t>Enhance growth </a:t>
            </a:r>
            <a:r>
              <a:rPr sz="2130" spc="10" dirty="0">
                <a:latin typeface="Times New Roman"/>
                <a:cs typeface="Times New Roman"/>
              </a:rPr>
              <a:t>include enhanced  substrate utilization.</a:t>
            </a:r>
            <a:endParaRPr sz="2100">
              <a:latin typeface="Times New Roman"/>
              <a:cs typeface="Times New Roman"/>
            </a:endParaRPr>
          </a:p>
          <a:p>
            <a:pPr marL="457149">
              <a:lnSpc>
                <a:spcPct val="100000"/>
              </a:lnSpc>
            </a:pPr>
            <a:r>
              <a:rPr sz="2400" i="1" spc="10" dirty="0">
                <a:latin typeface="Arial"/>
                <a:cs typeface="Arial"/>
              </a:rPr>
              <a:t>e.g. E.coli , </a:t>
            </a:r>
            <a:r>
              <a:rPr sz="2400" spc="10" dirty="0">
                <a:latin typeface="Times New Roman"/>
                <a:cs typeface="Times New Roman"/>
              </a:rPr>
              <a:t>glutamate dehydrogenase into</a:t>
            </a:r>
            <a:endParaRPr sz="2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2340" i="1" spc="10" dirty="0">
                <a:latin typeface="Arial"/>
                <a:cs typeface="Arial"/>
              </a:rPr>
              <a:t>M.methylotrophus </a:t>
            </a:r>
            <a:r>
              <a:rPr sz="2340" spc="10" dirty="0">
                <a:latin typeface="Times New Roman"/>
                <a:cs typeface="Times New Roman"/>
              </a:rPr>
              <a:t>carbon conversion increased from 4% to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234744" y="6028334"/>
            <a:ext cx="482498" cy="3374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Times New Roman"/>
                <a:cs typeface="Times New Roman"/>
              </a:rPr>
              <a:t>7%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10894" y="443002"/>
            <a:ext cx="1125626" cy="2843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latin typeface="Arial"/>
                <a:cs typeface="Arial"/>
              </a:rPr>
              <a:t>Contd…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3304" y="3810"/>
            <a:ext cx="819655" cy="819150"/>
          </a:xfrm>
          <a:custGeom>
            <a:avLst/>
            <a:gdLst/>
            <a:ahLst/>
            <a:cxnLst/>
            <a:rect l="l" t="t" r="r" b="b"/>
            <a:pathLst>
              <a:path w="819655" h="819150">
                <a:moveTo>
                  <a:pt x="819656" y="0"/>
                </a:moveTo>
                <a:cubicBezTo>
                  <a:pt x="819656" y="452374"/>
                  <a:pt x="452905" y="819150"/>
                  <a:pt x="505" y="819150"/>
                </a:cubicBezTo>
                <a:cubicBezTo>
                  <a:pt x="337" y="819150"/>
                  <a:pt x="169" y="819150"/>
                  <a:pt x="0" y="819150"/>
                </a:cubicBezTo>
                <a:lnTo>
                  <a:pt x="505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80" y="2286"/>
            <a:ext cx="822703" cy="822198"/>
          </a:xfrm>
          <a:custGeom>
            <a:avLst/>
            <a:gdLst/>
            <a:ahLst/>
            <a:cxnLst/>
            <a:rect l="l" t="t" r="r" b="b"/>
            <a:pathLst>
              <a:path w="822703" h="822198">
                <a:moveTo>
                  <a:pt x="821180" y="1524"/>
                </a:moveTo>
                <a:cubicBezTo>
                  <a:pt x="821180" y="453898"/>
                  <a:pt x="454429" y="820674"/>
                  <a:pt x="2029" y="820674"/>
                </a:cubicBezTo>
                <a:cubicBezTo>
                  <a:pt x="1861" y="820674"/>
                  <a:pt x="1693" y="820674"/>
                  <a:pt x="1524" y="820674"/>
                </a:cubicBezTo>
                <a:lnTo>
                  <a:pt x="2029" y="1524"/>
                </a:lnTo>
                <a:close/>
              </a:path>
            </a:pathLst>
          </a:custGeom>
          <a:ln w="3048">
            <a:solidFill>
              <a:srgbClr val="D2C3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096"/>
            <a:ext cx="1784604" cy="1784604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155448" y="7619"/>
            <a:ext cx="1729740" cy="1729740"/>
          </a:xfrm>
          <a:custGeom>
            <a:avLst/>
            <a:gdLst/>
            <a:ahLst/>
            <a:cxnLst/>
            <a:rect l="l" t="t" r="r" b="b"/>
            <a:pathLst>
              <a:path w="1729740" h="1729740">
                <a:moveTo>
                  <a:pt x="13716" y="864871"/>
                </a:moveTo>
                <a:cubicBezTo>
                  <a:pt x="13716" y="394844"/>
                  <a:pt x="394792" y="13717"/>
                  <a:pt x="864869" y="13717"/>
                </a:cubicBezTo>
                <a:cubicBezTo>
                  <a:pt x="1334897" y="13717"/>
                  <a:pt x="1716024" y="394844"/>
                  <a:pt x="1716024" y="864871"/>
                </a:cubicBezTo>
                <a:cubicBezTo>
                  <a:pt x="1716024" y="1334898"/>
                  <a:pt x="1334897" y="1716025"/>
                  <a:pt x="864869" y="1716025"/>
                </a:cubicBezTo>
                <a:cubicBezTo>
                  <a:pt x="394792" y="1716025"/>
                  <a:pt x="13716" y="1334898"/>
                  <a:pt x="13716" y="864871"/>
                </a:cubicBez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045464"/>
            <a:ext cx="1155192" cy="1150620"/>
          </a:xfrm>
          <a:prstGeom prst="rect">
            <a:avLst/>
          </a:prstGeom>
        </p:spPr>
      </p:pic>
      <p:pic>
        <p:nvPicPr>
          <p:cNvPr id="16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" y="981583"/>
            <a:ext cx="1259653" cy="1249553"/>
          </a:xfrm>
          <a:prstGeom prst="rect">
            <a:avLst/>
          </a:prstGeom>
        </p:spPr>
      </p:pic>
      <p:pic>
        <p:nvPicPr>
          <p:cNvPr id="16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" y="977908"/>
            <a:ext cx="1267003" cy="1256903"/>
          </a:xfrm>
          <a:prstGeom prst="rect">
            <a:avLst/>
          </a:prstGeom>
        </p:spPr>
      </p:pic>
      <p:pic>
        <p:nvPicPr>
          <p:cNvPr id="16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0"/>
            <a:ext cx="8130540" cy="6857999"/>
          </a:xfrm>
          <a:prstGeom prst="rect">
            <a:avLst/>
          </a:prstGeom>
        </p:spPr>
      </p:pic>
      <p:pic>
        <p:nvPicPr>
          <p:cNvPr id="16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16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17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8129016" cy="6857999"/>
          </a:xfrm>
          <a:prstGeom prst="rect">
            <a:avLst/>
          </a:prstGeom>
        </p:spPr>
      </p:pic>
      <p:pic>
        <p:nvPicPr>
          <p:cNvPr id="171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" y="0"/>
            <a:ext cx="155448" cy="6858000"/>
          </a:xfrm>
          <a:prstGeom prst="rect">
            <a:avLst/>
          </a:prstGeom>
        </p:spPr>
      </p:pic>
      <p:pic>
        <p:nvPicPr>
          <p:cNvPr id="172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73152" cy="6857999"/>
          </a:xfrm>
          <a:prstGeom prst="rect">
            <a:avLst/>
          </a:prstGeom>
        </p:spPr>
      </p:pic>
      <p:pic>
        <p:nvPicPr>
          <p:cNvPr id="173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1"/>
            <a:ext cx="81518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17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17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17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17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7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7232" y="2985515"/>
            <a:ext cx="4158996" cy="571500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2269363" y="3033395"/>
            <a:ext cx="4095750" cy="507619"/>
          </a:xfrm>
          <a:custGeom>
            <a:avLst/>
            <a:gdLst/>
            <a:ahLst/>
            <a:cxnLst/>
            <a:rect l="l" t="t" r="r" b="b"/>
            <a:pathLst>
              <a:path w="4095750" h="507619">
                <a:moveTo>
                  <a:pt x="1166495" y="122808"/>
                </a:moveTo>
                <a:lnTo>
                  <a:pt x="1100201" y="305054"/>
                </a:lnTo>
                <a:lnTo>
                  <a:pt x="1234186" y="305054"/>
                </a:lnTo>
                <a:close/>
                <a:moveTo>
                  <a:pt x="3377692" y="84708"/>
                </a:moveTo>
                <a:cubicBezTo>
                  <a:pt x="3336925" y="84708"/>
                  <a:pt x="3303905" y="98679"/>
                  <a:pt x="3278886" y="126745"/>
                </a:cubicBezTo>
                <a:cubicBezTo>
                  <a:pt x="3253994" y="154686"/>
                  <a:pt x="3241421" y="196976"/>
                  <a:pt x="3241421" y="253492"/>
                </a:cubicBezTo>
                <a:cubicBezTo>
                  <a:pt x="3241421" y="308991"/>
                  <a:pt x="3254248" y="351155"/>
                  <a:pt x="3279902" y="379857"/>
                </a:cubicBezTo>
                <a:cubicBezTo>
                  <a:pt x="3305556" y="408558"/>
                  <a:pt x="3338195" y="422910"/>
                  <a:pt x="3377692" y="422910"/>
                </a:cubicBezTo>
                <a:cubicBezTo>
                  <a:pt x="3417189" y="422910"/>
                  <a:pt x="3449701" y="408686"/>
                  <a:pt x="3474974" y="380238"/>
                </a:cubicBezTo>
                <a:cubicBezTo>
                  <a:pt x="3500374" y="351789"/>
                  <a:pt x="3512947" y="308991"/>
                  <a:pt x="3512947" y="252095"/>
                </a:cubicBezTo>
                <a:cubicBezTo>
                  <a:pt x="3512947" y="195833"/>
                  <a:pt x="3500628" y="153924"/>
                  <a:pt x="3475990" y="126238"/>
                </a:cubicBezTo>
                <a:cubicBezTo>
                  <a:pt x="3451352" y="98551"/>
                  <a:pt x="3418586" y="84708"/>
                  <a:pt x="3377692" y="84708"/>
                </a:cubicBezTo>
                <a:close/>
                <a:moveTo>
                  <a:pt x="3704336" y="8382"/>
                </a:moveTo>
                <a:lnTo>
                  <a:pt x="3803396" y="8382"/>
                </a:lnTo>
                <a:lnTo>
                  <a:pt x="3803396" y="274193"/>
                </a:lnTo>
                <a:cubicBezTo>
                  <a:pt x="3803396" y="316357"/>
                  <a:pt x="3804666" y="343789"/>
                  <a:pt x="3807079" y="356235"/>
                </a:cubicBezTo>
                <a:cubicBezTo>
                  <a:pt x="3811397" y="376301"/>
                  <a:pt x="3821430" y="392430"/>
                  <a:pt x="3837432" y="404622"/>
                </a:cubicBezTo>
                <a:cubicBezTo>
                  <a:pt x="3853434" y="416814"/>
                  <a:pt x="3875151" y="422910"/>
                  <a:pt x="3902837" y="422910"/>
                </a:cubicBezTo>
                <a:cubicBezTo>
                  <a:pt x="3931031" y="422910"/>
                  <a:pt x="3952240" y="417195"/>
                  <a:pt x="3966464" y="405638"/>
                </a:cubicBezTo>
                <a:cubicBezTo>
                  <a:pt x="3980815" y="394208"/>
                  <a:pt x="3989451" y="379983"/>
                  <a:pt x="3992245" y="363220"/>
                </a:cubicBezTo>
                <a:cubicBezTo>
                  <a:pt x="3995166" y="346583"/>
                  <a:pt x="3996690" y="318770"/>
                  <a:pt x="3996690" y="279908"/>
                </a:cubicBezTo>
                <a:lnTo>
                  <a:pt x="3996690" y="8382"/>
                </a:lnTo>
                <a:lnTo>
                  <a:pt x="4095750" y="8382"/>
                </a:lnTo>
                <a:lnTo>
                  <a:pt x="4095750" y="266192"/>
                </a:lnTo>
                <a:cubicBezTo>
                  <a:pt x="4095750" y="325120"/>
                  <a:pt x="4093083" y="366776"/>
                  <a:pt x="4087749" y="391033"/>
                </a:cubicBezTo>
                <a:cubicBezTo>
                  <a:pt x="4082415" y="415417"/>
                  <a:pt x="4072509" y="435991"/>
                  <a:pt x="4058158" y="452628"/>
                </a:cubicBezTo>
                <a:cubicBezTo>
                  <a:pt x="4043680" y="469392"/>
                  <a:pt x="4024503" y="482726"/>
                  <a:pt x="4000373" y="492760"/>
                </a:cubicBezTo>
                <a:cubicBezTo>
                  <a:pt x="3976243" y="502666"/>
                  <a:pt x="3944747" y="507619"/>
                  <a:pt x="3905885" y="507619"/>
                </a:cubicBezTo>
                <a:cubicBezTo>
                  <a:pt x="3859022" y="507619"/>
                  <a:pt x="3823462" y="502158"/>
                  <a:pt x="3799205" y="491363"/>
                </a:cubicBezTo>
                <a:cubicBezTo>
                  <a:pt x="3775075" y="480568"/>
                  <a:pt x="3755898" y="466470"/>
                  <a:pt x="3741801" y="449199"/>
                </a:cubicBezTo>
                <a:cubicBezTo>
                  <a:pt x="3727704" y="431926"/>
                  <a:pt x="3718433" y="413766"/>
                  <a:pt x="3713988" y="394716"/>
                </a:cubicBezTo>
                <a:cubicBezTo>
                  <a:pt x="3707511" y="366649"/>
                  <a:pt x="3704336" y="325120"/>
                  <a:pt x="3704336" y="270129"/>
                </a:cubicBezTo>
                <a:close/>
                <a:moveTo>
                  <a:pt x="2639060" y="8382"/>
                </a:moveTo>
                <a:lnTo>
                  <a:pt x="2755265" y="8382"/>
                </a:lnTo>
                <a:lnTo>
                  <a:pt x="2870835" y="202564"/>
                </a:lnTo>
                <a:lnTo>
                  <a:pt x="2983992" y="8382"/>
                </a:lnTo>
                <a:lnTo>
                  <a:pt x="3098165" y="8382"/>
                </a:lnTo>
                <a:lnTo>
                  <a:pt x="2917698" y="293243"/>
                </a:lnTo>
                <a:lnTo>
                  <a:pt x="2917698" y="499237"/>
                </a:lnTo>
                <a:lnTo>
                  <a:pt x="2818892" y="499237"/>
                </a:lnTo>
                <a:lnTo>
                  <a:pt x="2818892" y="292608"/>
                </a:lnTo>
                <a:close/>
                <a:moveTo>
                  <a:pt x="1990344" y="8382"/>
                </a:moveTo>
                <a:lnTo>
                  <a:pt x="2089404" y="8382"/>
                </a:lnTo>
                <a:lnTo>
                  <a:pt x="2089404" y="226314"/>
                </a:lnTo>
                <a:lnTo>
                  <a:pt x="2289683" y="8382"/>
                </a:lnTo>
                <a:lnTo>
                  <a:pt x="2422906" y="8382"/>
                </a:lnTo>
                <a:lnTo>
                  <a:pt x="2238121" y="199517"/>
                </a:lnTo>
                <a:lnTo>
                  <a:pt x="2432939" y="499237"/>
                </a:lnTo>
                <a:lnTo>
                  <a:pt x="2304796" y="499237"/>
                </a:lnTo>
                <a:lnTo>
                  <a:pt x="2169795" y="268858"/>
                </a:lnTo>
                <a:lnTo>
                  <a:pt x="2089404" y="350901"/>
                </a:lnTo>
                <a:lnTo>
                  <a:pt x="2089404" y="499237"/>
                </a:lnTo>
                <a:lnTo>
                  <a:pt x="1990344" y="499237"/>
                </a:lnTo>
                <a:close/>
                <a:moveTo>
                  <a:pt x="1482471" y="8382"/>
                </a:moveTo>
                <a:lnTo>
                  <a:pt x="1578864" y="8382"/>
                </a:lnTo>
                <a:lnTo>
                  <a:pt x="1779777" y="336169"/>
                </a:lnTo>
                <a:lnTo>
                  <a:pt x="1779777" y="8382"/>
                </a:lnTo>
                <a:lnTo>
                  <a:pt x="1871980" y="8382"/>
                </a:lnTo>
                <a:lnTo>
                  <a:pt x="1871980" y="499237"/>
                </a:lnTo>
                <a:lnTo>
                  <a:pt x="1772412" y="499237"/>
                </a:lnTo>
                <a:lnTo>
                  <a:pt x="1574546" y="179070"/>
                </a:lnTo>
                <a:lnTo>
                  <a:pt x="1574546" y="499237"/>
                </a:lnTo>
                <a:lnTo>
                  <a:pt x="1482471" y="499237"/>
                </a:lnTo>
                <a:close/>
                <a:moveTo>
                  <a:pt x="1115314" y="8382"/>
                </a:moveTo>
                <a:lnTo>
                  <a:pt x="1220089" y="8382"/>
                </a:lnTo>
                <a:lnTo>
                  <a:pt x="1416685" y="499237"/>
                </a:lnTo>
                <a:lnTo>
                  <a:pt x="1308862" y="499237"/>
                </a:lnTo>
                <a:lnTo>
                  <a:pt x="1265936" y="387731"/>
                </a:lnTo>
                <a:lnTo>
                  <a:pt x="1069721" y="387731"/>
                </a:lnTo>
                <a:lnTo>
                  <a:pt x="1029208" y="499237"/>
                </a:lnTo>
                <a:lnTo>
                  <a:pt x="924052" y="499237"/>
                </a:lnTo>
                <a:close/>
                <a:moveTo>
                  <a:pt x="466852" y="8382"/>
                </a:moveTo>
                <a:lnTo>
                  <a:pt x="565912" y="8382"/>
                </a:lnTo>
                <a:lnTo>
                  <a:pt x="565912" y="201549"/>
                </a:lnTo>
                <a:lnTo>
                  <a:pt x="760222" y="201549"/>
                </a:lnTo>
                <a:lnTo>
                  <a:pt x="760222" y="8382"/>
                </a:lnTo>
                <a:lnTo>
                  <a:pt x="859282" y="8382"/>
                </a:lnTo>
                <a:lnTo>
                  <a:pt x="859282" y="499237"/>
                </a:lnTo>
                <a:lnTo>
                  <a:pt x="760222" y="499237"/>
                </a:lnTo>
                <a:lnTo>
                  <a:pt x="760222" y="284607"/>
                </a:lnTo>
                <a:lnTo>
                  <a:pt x="565912" y="284607"/>
                </a:lnTo>
                <a:lnTo>
                  <a:pt x="565912" y="499237"/>
                </a:lnTo>
                <a:lnTo>
                  <a:pt x="466852" y="499237"/>
                </a:lnTo>
                <a:close/>
                <a:moveTo>
                  <a:pt x="0" y="8382"/>
                </a:moveTo>
                <a:lnTo>
                  <a:pt x="390144" y="8382"/>
                </a:lnTo>
                <a:lnTo>
                  <a:pt x="390144" y="91313"/>
                </a:lnTo>
                <a:lnTo>
                  <a:pt x="244856" y="91313"/>
                </a:lnTo>
                <a:lnTo>
                  <a:pt x="244856" y="499237"/>
                </a:lnTo>
                <a:lnTo>
                  <a:pt x="145669" y="499237"/>
                </a:lnTo>
                <a:lnTo>
                  <a:pt x="145669" y="91313"/>
                </a:lnTo>
                <a:lnTo>
                  <a:pt x="0" y="91313"/>
                </a:lnTo>
                <a:close/>
                <a:moveTo>
                  <a:pt x="3376676" y="0"/>
                </a:moveTo>
                <a:cubicBezTo>
                  <a:pt x="3449066" y="0"/>
                  <a:pt x="3506978" y="22351"/>
                  <a:pt x="3550285" y="67310"/>
                </a:cubicBezTo>
                <a:cubicBezTo>
                  <a:pt x="3593719" y="112141"/>
                  <a:pt x="3615436" y="174498"/>
                  <a:pt x="3615436" y="254508"/>
                </a:cubicBezTo>
                <a:cubicBezTo>
                  <a:pt x="3615436" y="333756"/>
                  <a:pt x="3593973" y="395732"/>
                  <a:pt x="3550793" y="440436"/>
                </a:cubicBezTo>
                <a:cubicBezTo>
                  <a:pt x="3507740" y="485267"/>
                  <a:pt x="3450209" y="507619"/>
                  <a:pt x="3378073" y="507619"/>
                </a:cubicBezTo>
                <a:cubicBezTo>
                  <a:pt x="3305048" y="507619"/>
                  <a:pt x="3247009" y="485394"/>
                  <a:pt x="3203956" y="440817"/>
                </a:cubicBezTo>
                <a:cubicBezTo>
                  <a:pt x="3160903" y="396239"/>
                  <a:pt x="3139313" y="334899"/>
                  <a:pt x="3139313" y="256794"/>
                </a:cubicBezTo>
                <a:cubicBezTo>
                  <a:pt x="3139313" y="206756"/>
                  <a:pt x="3146806" y="164845"/>
                  <a:pt x="3161792" y="130937"/>
                </a:cubicBezTo>
                <a:cubicBezTo>
                  <a:pt x="3172841" y="105918"/>
                  <a:pt x="3188081" y="83439"/>
                  <a:pt x="3207385" y="63626"/>
                </a:cubicBezTo>
                <a:cubicBezTo>
                  <a:pt x="3226816" y="43688"/>
                  <a:pt x="3247898" y="28956"/>
                  <a:pt x="3270885" y="19431"/>
                </a:cubicBezTo>
                <a:cubicBezTo>
                  <a:pt x="3301492" y="6476"/>
                  <a:pt x="3336798" y="0"/>
                  <a:pt x="3376676" y="0"/>
                </a:cubicBezTo>
                <a:close/>
              </a:path>
            </a:pathLst>
          </a:custGeom>
          <a:solidFill>
            <a:srgbClr val="17FFFF">
              <a:alpha val="588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60219" y="3024251"/>
            <a:ext cx="4114038" cy="525907"/>
          </a:xfrm>
          <a:custGeom>
            <a:avLst/>
            <a:gdLst/>
            <a:ahLst/>
            <a:cxnLst/>
            <a:rect l="l" t="t" r="r" b="b"/>
            <a:pathLst>
              <a:path w="4114038" h="525907">
                <a:moveTo>
                  <a:pt x="1175639" y="131952"/>
                </a:moveTo>
                <a:lnTo>
                  <a:pt x="1109345" y="314198"/>
                </a:lnTo>
                <a:lnTo>
                  <a:pt x="1243330" y="314198"/>
                </a:lnTo>
                <a:close/>
                <a:moveTo>
                  <a:pt x="3386836" y="93852"/>
                </a:moveTo>
                <a:cubicBezTo>
                  <a:pt x="3346069" y="93852"/>
                  <a:pt x="3313049" y="107823"/>
                  <a:pt x="3288030" y="135889"/>
                </a:cubicBezTo>
                <a:cubicBezTo>
                  <a:pt x="3263138" y="163830"/>
                  <a:pt x="3250565" y="206120"/>
                  <a:pt x="3250565" y="262636"/>
                </a:cubicBezTo>
                <a:cubicBezTo>
                  <a:pt x="3250565" y="318135"/>
                  <a:pt x="3263392" y="360299"/>
                  <a:pt x="3289046" y="389001"/>
                </a:cubicBezTo>
                <a:cubicBezTo>
                  <a:pt x="3314700" y="417702"/>
                  <a:pt x="3347339" y="432054"/>
                  <a:pt x="3386836" y="432054"/>
                </a:cubicBezTo>
                <a:cubicBezTo>
                  <a:pt x="3426333" y="432054"/>
                  <a:pt x="3458845" y="417830"/>
                  <a:pt x="3484118" y="389382"/>
                </a:cubicBezTo>
                <a:cubicBezTo>
                  <a:pt x="3509518" y="360933"/>
                  <a:pt x="3522091" y="318135"/>
                  <a:pt x="3522091" y="261239"/>
                </a:cubicBezTo>
                <a:cubicBezTo>
                  <a:pt x="3522091" y="204977"/>
                  <a:pt x="3509772" y="163068"/>
                  <a:pt x="3485134" y="135382"/>
                </a:cubicBezTo>
                <a:cubicBezTo>
                  <a:pt x="3460496" y="107695"/>
                  <a:pt x="3427730" y="93852"/>
                  <a:pt x="3386836" y="93852"/>
                </a:cubicBezTo>
                <a:close/>
                <a:moveTo>
                  <a:pt x="3713480" y="17526"/>
                </a:moveTo>
                <a:lnTo>
                  <a:pt x="3812540" y="17526"/>
                </a:lnTo>
                <a:lnTo>
                  <a:pt x="3812540" y="283337"/>
                </a:lnTo>
                <a:cubicBezTo>
                  <a:pt x="3812540" y="325501"/>
                  <a:pt x="3813810" y="352933"/>
                  <a:pt x="3816223" y="365379"/>
                </a:cubicBezTo>
                <a:cubicBezTo>
                  <a:pt x="3820541" y="385445"/>
                  <a:pt x="3830574" y="401574"/>
                  <a:pt x="3846576" y="413766"/>
                </a:cubicBezTo>
                <a:cubicBezTo>
                  <a:pt x="3862578" y="425958"/>
                  <a:pt x="3884295" y="432054"/>
                  <a:pt x="3911981" y="432054"/>
                </a:cubicBezTo>
                <a:cubicBezTo>
                  <a:pt x="3940175" y="432054"/>
                  <a:pt x="3961384" y="426339"/>
                  <a:pt x="3975608" y="414782"/>
                </a:cubicBezTo>
                <a:cubicBezTo>
                  <a:pt x="3989959" y="403352"/>
                  <a:pt x="3998595" y="389127"/>
                  <a:pt x="4001389" y="372364"/>
                </a:cubicBezTo>
                <a:cubicBezTo>
                  <a:pt x="4004310" y="355727"/>
                  <a:pt x="4005834" y="327914"/>
                  <a:pt x="4005834" y="289052"/>
                </a:cubicBezTo>
                <a:lnTo>
                  <a:pt x="4005834" y="17526"/>
                </a:lnTo>
                <a:lnTo>
                  <a:pt x="4104894" y="17526"/>
                </a:lnTo>
                <a:lnTo>
                  <a:pt x="4104894" y="275336"/>
                </a:lnTo>
                <a:cubicBezTo>
                  <a:pt x="4104894" y="334264"/>
                  <a:pt x="4102227" y="375920"/>
                  <a:pt x="4096893" y="400177"/>
                </a:cubicBezTo>
                <a:cubicBezTo>
                  <a:pt x="4091559" y="424561"/>
                  <a:pt x="4081653" y="445135"/>
                  <a:pt x="4067302" y="461772"/>
                </a:cubicBezTo>
                <a:cubicBezTo>
                  <a:pt x="4052824" y="478536"/>
                  <a:pt x="4033647" y="491870"/>
                  <a:pt x="4009517" y="501904"/>
                </a:cubicBezTo>
                <a:cubicBezTo>
                  <a:pt x="3985387" y="511810"/>
                  <a:pt x="3953891" y="516763"/>
                  <a:pt x="3915029" y="516763"/>
                </a:cubicBezTo>
                <a:cubicBezTo>
                  <a:pt x="3868166" y="516763"/>
                  <a:pt x="3832606" y="511302"/>
                  <a:pt x="3808349" y="500507"/>
                </a:cubicBezTo>
                <a:cubicBezTo>
                  <a:pt x="3784219" y="489712"/>
                  <a:pt x="3765042" y="475614"/>
                  <a:pt x="3750945" y="458343"/>
                </a:cubicBezTo>
                <a:cubicBezTo>
                  <a:pt x="3736848" y="441070"/>
                  <a:pt x="3727577" y="422910"/>
                  <a:pt x="3723132" y="403860"/>
                </a:cubicBezTo>
                <a:cubicBezTo>
                  <a:pt x="3716655" y="375793"/>
                  <a:pt x="3713480" y="334264"/>
                  <a:pt x="3713480" y="279273"/>
                </a:cubicBezTo>
                <a:close/>
                <a:moveTo>
                  <a:pt x="2648204" y="17526"/>
                </a:moveTo>
                <a:lnTo>
                  <a:pt x="2764409" y="17526"/>
                </a:lnTo>
                <a:lnTo>
                  <a:pt x="2879979" y="211708"/>
                </a:lnTo>
                <a:lnTo>
                  <a:pt x="2993136" y="17526"/>
                </a:lnTo>
                <a:lnTo>
                  <a:pt x="3107309" y="17526"/>
                </a:lnTo>
                <a:lnTo>
                  <a:pt x="2926842" y="302387"/>
                </a:lnTo>
                <a:lnTo>
                  <a:pt x="2926842" y="508381"/>
                </a:lnTo>
                <a:lnTo>
                  <a:pt x="2828036" y="508381"/>
                </a:lnTo>
                <a:lnTo>
                  <a:pt x="2828036" y="301752"/>
                </a:lnTo>
                <a:close/>
                <a:moveTo>
                  <a:pt x="1999488" y="17526"/>
                </a:moveTo>
                <a:lnTo>
                  <a:pt x="2098548" y="17526"/>
                </a:lnTo>
                <a:lnTo>
                  <a:pt x="2098548" y="235458"/>
                </a:lnTo>
                <a:lnTo>
                  <a:pt x="2298827" y="17526"/>
                </a:lnTo>
                <a:lnTo>
                  <a:pt x="2432050" y="17526"/>
                </a:lnTo>
                <a:lnTo>
                  <a:pt x="2247265" y="208661"/>
                </a:lnTo>
                <a:lnTo>
                  <a:pt x="2442083" y="508381"/>
                </a:lnTo>
                <a:lnTo>
                  <a:pt x="2313940" y="508381"/>
                </a:lnTo>
                <a:lnTo>
                  <a:pt x="2178939" y="278002"/>
                </a:lnTo>
                <a:lnTo>
                  <a:pt x="2098548" y="360045"/>
                </a:lnTo>
                <a:lnTo>
                  <a:pt x="2098548" y="508381"/>
                </a:lnTo>
                <a:lnTo>
                  <a:pt x="1999488" y="508381"/>
                </a:lnTo>
                <a:close/>
                <a:moveTo>
                  <a:pt x="1491615" y="17526"/>
                </a:moveTo>
                <a:lnTo>
                  <a:pt x="1588008" y="17526"/>
                </a:lnTo>
                <a:lnTo>
                  <a:pt x="1788921" y="345313"/>
                </a:lnTo>
                <a:lnTo>
                  <a:pt x="1788921" y="17526"/>
                </a:lnTo>
                <a:lnTo>
                  <a:pt x="1881124" y="17526"/>
                </a:lnTo>
                <a:lnTo>
                  <a:pt x="1881124" y="508381"/>
                </a:lnTo>
                <a:lnTo>
                  <a:pt x="1781556" y="508381"/>
                </a:lnTo>
                <a:lnTo>
                  <a:pt x="1583690" y="188214"/>
                </a:lnTo>
                <a:lnTo>
                  <a:pt x="1583690" y="508381"/>
                </a:lnTo>
                <a:lnTo>
                  <a:pt x="1491615" y="508381"/>
                </a:lnTo>
                <a:close/>
                <a:moveTo>
                  <a:pt x="1124458" y="17526"/>
                </a:moveTo>
                <a:lnTo>
                  <a:pt x="1229233" y="17526"/>
                </a:lnTo>
                <a:lnTo>
                  <a:pt x="1425829" y="508381"/>
                </a:lnTo>
                <a:lnTo>
                  <a:pt x="1318006" y="508381"/>
                </a:lnTo>
                <a:lnTo>
                  <a:pt x="1275080" y="396875"/>
                </a:lnTo>
                <a:lnTo>
                  <a:pt x="1078865" y="396875"/>
                </a:lnTo>
                <a:lnTo>
                  <a:pt x="1038352" y="508381"/>
                </a:lnTo>
                <a:lnTo>
                  <a:pt x="933196" y="508381"/>
                </a:lnTo>
                <a:close/>
                <a:moveTo>
                  <a:pt x="475996" y="17526"/>
                </a:moveTo>
                <a:lnTo>
                  <a:pt x="575056" y="17526"/>
                </a:lnTo>
                <a:lnTo>
                  <a:pt x="575056" y="210693"/>
                </a:lnTo>
                <a:lnTo>
                  <a:pt x="769366" y="210693"/>
                </a:lnTo>
                <a:lnTo>
                  <a:pt x="769366" y="17526"/>
                </a:lnTo>
                <a:lnTo>
                  <a:pt x="868426" y="17526"/>
                </a:lnTo>
                <a:lnTo>
                  <a:pt x="868426" y="508381"/>
                </a:lnTo>
                <a:lnTo>
                  <a:pt x="769366" y="508381"/>
                </a:lnTo>
                <a:lnTo>
                  <a:pt x="769366" y="293751"/>
                </a:lnTo>
                <a:lnTo>
                  <a:pt x="575056" y="293751"/>
                </a:lnTo>
                <a:lnTo>
                  <a:pt x="575056" y="508381"/>
                </a:lnTo>
                <a:lnTo>
                  <a:pt x="475996" y="508381"/>
                </a:lnTo>
                <a:close/>
                <a:moveTo>
                  <a:pt x="9144" y="17526"/>
                </a:moveTo>
                <a:lnTo>
                  <a:pt x="399288" y="17526"/>
                </a:lnTo>
                <a:lnTo>
                  <a:pt x="399288" y="100457"/>
                </a:lnTo>
                <a:lnTo>
                  <a:pt x="254000" y="100457"/>
                </a:lnTo>
                <a:lnTo>
                  <a:pt x="254000" y="508381"/>
                </a:lnTo>
                <a:lnTo>
                  <a:pt x="154813" y="508381"/>
                </a:lnTo>
                <a:lnTo>
                  <a:pt x="154813" y="100457"/>
                </a:lnTo>
                <a:lnTo>
                  <a:pt x="9144" y="100457"/>
                </a:lnTo>
                <a:close/>
                <a:moveTo>
                  <a:pt x="3385820" y="9144"/>
                </a:moveTo>
                <a:cubicBezTo>
                  <a:pt x="3458210" y="9144"/>
                  <a:pt x="3516122" y="31495"/>
                  <a:pt x="3559429" y="76454"/>
                </a:cubicBezTo>
                <a:cubicBezTo>
                  <a:pt x="3602863" y="121285"/>
                  <a:pt x="3624580" y="183642"/>
                  <a:pt x="3624580" y="263652"/>
                </a:cubicBezTo>
                <a:cubicBezTo>
                  <a:pt x="3624580" y="342900"/>
                  <a:pt x="3603117" y="404876"/>
                  <a:pt x="3559937" y="449580"/>
                </a:cubicBezTo>
                <a:cubicBezTo>
                  <a:pt x="3516884" y="494411"/>
                  <a:pt x="3459353" y="516763"/>
                  <a:pt x="3387217" y="516763"/>
                </a:cubicBezTo>
                <a:cubicBezTo>
                  <a:pt x="3314192" y="516763"/>
                  <a:pt x="3256153" y="494538"/>
                  <a:pt x="3213100" y="449961"/>
                </a:cubicBezTo>
                <a:cubicBezTo>
                  <a:pt x="3170047" y="405383"/>
                  <a:pt x="3148457" y="344043"/>
                  <a:pt x="3148457" y="265938"/>
                </a:cubicBezTo>
                <a:cubicBezTo>
                  <a:pt x="3148457" y="215900"/>
                  <a:pt x="3155950" y="173989"/>
                  <a:pt x="3170936" y="140081"/>
                </a:cubicBezTo>
                <a:cubicBezTo>
                  <a:pt x="3181985" y="115062"/>
                  <a:pt x="3197225" y="92583"/>
                  <a:pt x="3216529" y="72770"/>
                </a:cubicBezTo>
                <a:cubicBezTo>
                  <a:pt x="3235960" y="52832"/>
                  <a:pt x="3257042" y="38100"/>
                  <a:pt x="3280029" y="28575"/>
                </a:cubicBezTo>
                <a:cubicBezTo>
                  <a:pt x="3310636" y="15620"/>
                  <a:pt x="3345942" y="9144"/>
                  <a:pt x="3385820" y="9144"/>
                </a:cubicBezTo>
                <a:close/>
              </a:path>
            </a:pathLst>
          </a:custGeom>
          <a:ln w="18288">
            <a:solidFill>
              <a:srgbClr val="9B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228600"/>
            <a:ext cx="4191000" cy="6096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  <a:t>Pour plate method</a:t>
            </a:r>
            <a:endParaRPr lang="en-US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181600"/>
            <a:ext cx="8915400" cy="1477328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Calculation: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Number of bacteria/ml </a:t>
            </a:r>
            <a:r>
              <a:rPr lang="en-US" dirty="0" smtClean="0"/>
              <a:t>=Number of colonies on plate x reciprocal of dilution of sample </a:t>
            </a:r>
          </a:p>
          <a:p>
            <a:r>
              <a:rPr lang="en-US" dirty="0" smtClean="0"/>
              <a:t> (e.g. if 32 colonies are on the plate of 1/10000 dilution then the counts is 32X10,000 = 320,000 bacteria/ml in sample)</a:t>
            </a:r>
            <a:endParaRPr lang="en-IN" dirty="0" smtClean="0"/>
          </a:p>
          <a:p>
            <a:r>
              <a:rPr lang="en-US" dirty="0" smtClean="0"/>
              <a:t>                           (Copyright  © 2006 Pearson Education Inc. Publishing as Benjamin Cummings 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66800" y="9906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228600"/>
            <a:ext cx="4191000" cy="6096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  <a:t>Spread plate method</a:t>
            </a:r>
            <a:endParaRPr lang="en-US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28788"/>
            <a:ext cx="815340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364" y="193548"/>
            <a:ext cx="3624072" cy="1033272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2384" y="451104"/>
            <a:ext cx="2602992" cy="586740"/>
          </a:xfrm>
          <a:prstGeom prst="rect">
            <a:avLst/>
          </a:prstGeom>
        </p:spPr>
      </p:pic>
      <p:sp>
        <p:nvSpPr>
          <p:cNvPr id="2" name="object 10"/>
          <p:cNvSpPr/>
          <p:nvPr/>
        </p:nvSpPr>
        <p:spPr>
          <a:xfrm>
            <a:off x="2590800" y="228600"/>
            <a:ext cx="3505200" cy="914400"/>
          </a:xfrm>
          <a:custGeom>
            <a:avLst/>
            <a:gdLst/>
            <a:ahLst/>
            <a:cxnLst/>
            <a:rect l="l" t="t" r="r" b="b"/>
            <a:pathLst>
              <a:path w="3505200" h="914400">
                <a:moveTo>
                  <a:pt x="0" y="457200"/>
                </a:moveTo>
                <a:cubicBezTo>
                  <a:pt x="0" y="204724"/>
                  <a:pt x="784606" y="0"/>
                  <a:pt x="1752600" y="0"/>
                </a:cubicBezTo>
                <a:cubicBezTo>
                  <a:pt x="2720594" y="0"/>
                  <a:pt x="3505200" y="204724"/>
                  <a:pt x="3505200" y="457200"/>
                </a:cubicBezTo>
                <a:cubicBezTo>
                  <a:pt x="3505200" y="709676"/>
                  <a:pt x="2720594" y="914400"/>
                  <a:pt x="1752600" y="914400"/>
                </a:cubicBezTo>
                <a:cubicBezTo>
                  <a:pt x="784606" y="914400"/>
                  <a:pt x="0" y="709676"/>
                  <a:pt x="0" y="457200"/>
                </a:cubicBezTo>
                <a:close/>
              </a:path>
            </a:pathLst>
          </a:custGeom>
          <a:solidFill>
            <a:srgbClr val="E7FF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11"/>
          <p:cNvSpPr/>
          <p:nvPr/>
        </p:nvSpPr>
        <p:spPr>
          <a:xfrm>
            <a:off x="2584704" y="222504"/>
            <a:ext cx="3517392" cy="926592"/>
          </a:xfrm>
          <a:custGeom>
            <a:avLst/>
            <a:gdLst/>
            <a:ahLst/>
            <a:cxnLst/>
            <a:rect l="l" t="t" r="r" b="b"/>
            <a:pathLst>
              <a:path w="3517392" h="926592">
                <a:moveTo>
                  <a:pt x="6096" y="463296"/>
                </a:moveTo>
                <a:cubicBezTo>
                  <a:pt x="6096" y="210820"/>
                  <a:pt x="790702" y="6096"/>
                  <a:pt x="1758696" y="6096"/>
                </a:cubicBezTo>
                <a:cubicBezTo>
                  <a:pt x="2726690" y="6096"/>
                  <a:pt x="3511296" y="210820"/>
                  <a:pt x="3511296" y="463296"/>
                </a:cubicBezTo>
                <a:cubicBezTo>
                  <a:pt x="3511296" y="715772"/>
                  <a:pt x="2726690" y="920496"/>
                  <a:pt x="1758696" y="920496"/>
                </a:cubicBezTo>
                <a:cubicBezTo>
                  <a:pt x="790702" y="920496"/>
                  <a:pt x="6096" y="715772"/>
                  <a:pt x="6096" y="463296"/>
                </a:cubicBez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3263138" y="564515"/>
            <a:ext cx="2222678" cy="255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MICROORGANISMS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146" y="1219200"/>
            <a:ext cx="103378" cy="228600"/>
          </a:xfrm>
          <a:prstGeom prst="rect">
            <a:avLst/>
          </a:prstGeom>
        </p:spPr>
      </p:pic>
      <p:sp>
        <p:nvSpPr>
          <p:cNvPr id="5" name="object 12"/>
          <p:cNvSpPr/>
          <p:nvPr/>
        </p:nvSpPr>
        <p:spPr>
          <a:xfrm>
            <a:off x="3601974" y="1546098"/>
            <a:ext cx="1351788" cy="678180"/>
          </a:xfrm>
          <a:custGeom>
            <a:avLst/>
            <a:gdLst/>
            <a:ahLst/>
            <a:cxnLst/>
            <a:rect l="l" t="t" r="r" b="b"/>
            <a:pathLst>
              <a:path w="1351788" h="678180">
                <a:moveTo>
                  <a:pt x="0" y="339090"/>
                </a:moveTo>
                <a:cubicBezTo>
                  <a:pt x="0" y="151765"/>
                  <a:pt x="302641" y="0"/>
                  <a:pt x="675894" y="0"/>
                </a:cubicBezTo>
                <a:cubicBezTo>
                  <a:pt x="1049147" y="0"/>
                  <a:pt x="1351788" y="151765"/>
                  <a:pt x="1351788" y="339090"/>
                </a:cubicBezTo>
                <a:cubicBezTo>
                  <a:pt x="1351788" y="526415"/>
                  <a:pt x="1049147" y="678180"/>
                  <a:pt x="675894" y="678180"/>
                </a:cubicBezTo>
                <a:cubicBezTo>
                  <a:pt x="302641" y="678180"/>
                  <a:pt x="0" y="526415"/>
                  <a:pt x="0" y="339090"/>
                </a:cubicBezTo>
                <a:close/>
              </a:path>
            </a:pathLst>
          </a:custGeom>
          <a:solidFill>
            <a:srgbClr val="E7FF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3589020" y="1533144"/>
            <a:ext cx="1377696" cy="704088"/>
          </a:xfrm>
          <a:custGeom>
            <a:avLst/>
            <a:gdLst/>
            <a:ahLst/>
            <a:cxnLst/>
            <a:rect l="l" t="t" r="r" b="b"/>
            <a:pathLst>
              <a:path w="1377696" h="704088">
                <a:moveTo>
                  <a:pt x="12954" y="352044"/>
                </a:moveTo>
                <a:cubicBezTo>
                  <a:pt x="12954" y="164719"/>
                  <a:pt x="315595" y="12954"/>
                  <a:pt x="688848" y="12954"/>
                </a:cubicBezTo>
                <a:cubicBezTo>
                  <a:pt x="1062101" y="12954"/>
                  <a:pt x="1364742" y="164719"/>
                  <a:pt x="1364742" y="352044"/>
                </a:cubicBezTo>
                <a:cubicBezTo>
                  <a:pt x="1364742" y="539369"/>
                  <a:pt x="1062101" y="691134"/>
                  <a:pt x="688848" y="691134"/>
                </a:cubicBezTo>
                <a:cubicBezTo>
                  <a:pt x="315595" y="691134"/>
                  <a:pt x="12954" y="539369"/>
                  <a:pt x="12954" y="352044"/>
                </a:cubicBez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3813937" y="1756141"/>
            <a:ext cx="987253" cy="2415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00" spc="10" dirty="0">
                <a:latin typeface="Arial"/>
                <a:cs typeface="Arial"/>
              </a:rPr>
              <a:t>SOURCE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9118" y="2287397"/>
            <a:ext cx="320421" cy="374904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355" y="2282634"/>
            <a:ext cx="329946" cy="384429"/>
          </a:xfrm>
          <a:prstGeom prst="rect">
            <a:avLst/>
          </a:prstGeom>
        </p:spPr>
      </p:pic>
      <p:sp>
        <p:nvSpPr>
          <p:cNvPr id="8" name="object 14"/>
          <p:cNvSpPr/>
          <p:nvPr/>
        </p:nvSpPr>
        <p:spPr>
          <a:xfrm>
            <a:off x="3536442" y="2733294"/>
            <a:ext cx="1616964" cy="925068"/>
          </a:xfrm>
          <a:custGeom>
            <a:avLst/>
            <a:gdLst/>
            <a:ahLst/>
            <a:cxnLst/>
            <a:rect l="l" t="t" r="r" b="b"/>
            <a:pathLst>
              <a:path w="1616964" h="925068">
                <a:moveTo>
                  <a:pt x="0" y="92456"/>
                </a:moveTo>
                <a:cubicBezTo>
                  <a:pt x="0" y="41402"/>
                  <a:pt x="41402" y="0"/>
                  <a:pt x="92456" y="0"/>
                </a:cubicBezTo>
                <a:lnTo>
                  <a:pt x="1524508" y="0"/>
                </a:lnTo>
                <a:cubicBezTo>
                  <a:pt x="1575562" y="0"/>
                  <a:pt x="1616964" y="41402"/>
                  <a:pt x="1616964" y="92456"/>
                </a:cubicBezTo>
                <a:lnTo>
                  <a:pt x="1616964" y="832612"/>
                </a:lnTo>
                <a:cubicBezTo>
                  <a:pt x="1616964" y="883666"/>
                  <a:pt x="1575562" y="925068"/>
                  <a:pt x="1524508" y="925068"/>
                </a:cubicBezTo>
                <a:lnTo>
                  <a:pt x="92456" y="925068"/>
                </a:lnTo>
                <a:cubicBezTo>
                  <a:pt x="41402" y="925068"/>
                  <a:pt x="0" y="883666"/>
                  <a:pt x="0" y="832612"/>
                </a:cubicBezTo>
                <a:close/>
              </a:path>
            </a:pathLst>
          </a:custGeom>
          <a:solidFill>
            <a:srgbClr val="E7FF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15"/>
          <p:cNvSpPr/>
          <p:nvPr/>
        </p:nvSpPr>
        <p:spPr>
          <a:xfrm>
            <a:off x="3523488" y="2720340"/>
            <a:ext cx="1642872" cy="950975"/>
          </a:xfrm>
          <a:custGeom>
            <a:avLst/>
            <a:gdLst/>
            <a:ahLst/>
            <a:cxnLst/>
            <a:rect l="l" t="t" r="r" b="b"/>
            <a:pathLst>
              <a:path w="1642872" h="950975">
                <a:moveTo>
                  <a:pt x="12954" y="105410"/>
                </a:moveTo>
                <a:cubicBezTo>
                  <a:pt x="12954" y="54356"/>
                  <a:pt x="54356" y="12954"/>
                  <a:pt x="105410" y="12954"/>
                </a:cubicBezTo>
                <a:lnTo>
                  <a:pt x="1537462" y="12954"/>
                </a:lnTo>
                <a:cubicBezTo>
                  <a:pt x="1588516" y="12954"/>
                  <a:pt x="1629918" y="54356"/>
                  <a:pt x="1629918" y="105410"/>
                </a:cubicBezTo>
                <a:lnTo>
                  <a:pt x="1629918" y="845566"/>
                </a:lnTo>
                <a:cubicBezTo>
                  <a:pt x="1629918" y="896620"/>
                  <a:pt x="1588516" y="938022"/>
                  <a:pt x="1537462" y="938022"/>
                </a:cubicBezTo>
                <a:lnTo>
                  <a:pt x="105410" y="938022"/>
                </a:lnTo>
                <a:cubicBezTo>
                  <a:pt x="54356" y="938022"/>
                  <a:pt x="12954" y="896620"/>
                  <a:pt x="12954" y="845566"/>
                </a:cubicBez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text 1"/>
          <p:cNvSpPr txBox="1"/>
          <p:nvPr/>
        </p:nvSpPr>
        <p:spPr>
          <a:xfrm>
            <a:off x="3689603" y="2904665"/>
            <a:ext cx="1360311" cy="5677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ENVIRONMENT</a:t>
            </a:r>
            <a:endParaRPr sz="1300">
              <a:latin typeface="Arial"/>
              <a:cs typeface="Arial"/>
            </a:endParaRPr>
          </a:p>
          <a:p>
            <a:pPr marL="65532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(AIR , WATER,</a:t>
            </a:r>
            <a:endParaRPr sz="1400">
              <a:latin typeface="Arial"/>
              <a:cs typeface="Arial"/>
            </a:endParaRPr>
          </a:p>
          <a:p>
            <a:pPr marL="422402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SOIL)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656" y="1939798"/>
            <a:ext cx="783590" cy="577469"/>
          </a:xfrm>
          <a:prstGeom prst="rect">
            <a:avLst/>
          </a:prstGeom>
        </p:spPr>
      </p:pic>
      <p:sp>
        <p:nvSpPr>
          <p:cNvPr id="36" name="object 16"/>
          <p:cNvSpPr/>
          <p:nvPr/>
        </p:nvSpPr>
        <p:spPr>
          <a:xfrm>
            <a:off x="1707642" y="2667762"/>
            <a:ext cx="1527047" cy="925068"/>
          </a:xfrm>
          <a:custGeom>
            <a:avLst/>
            <a:gdLst/>
            <a:ahLst/>
            <a:cxnLst/>
            <a:rect l="l" t="t" r="r" b="b"/>
            <a:pathLst>
              <a:path w="1527047" h="925068">
                <a:moveTo>
                  <a:pt x="0" y="92456"/>
                </a:moveTo>
                <a:cubicBezTo>
                  <a:pt x="0" y="41402"/>
                  <a:pt x="41402" y="0"/>
                  <a:pt x="92456" y="0"/>
                </a:cubicBezTo>
                <a:lnTo>
                  <a:pt x="1434592" y="0"/>
                </a:lnTo>
                <a:cubicBezTo>
                  <a:pt x="1485646" y="0"/>
                  <a:pt x="1527048" y="41402"/>
                  <a:pt x="1527048" y="92456"/>
                </a:cubicBezTo>
                <a:lnTo>
                  <a:pt x="1527048" y="832612"/>
                </a:lnTo>
                <a:cubicBezTo>
                  <a:pt x="1527048" y="883666"/>
                  <a:pt x="1485646" y="925068"/>
                  <a:pt x="1434592" y="925068"/>
                </a:cubicBezTo>
                <a:lnTo>
                  <a:pt x="92456" y="925068"/>
                </a:lnTo>
                <a:cubicBezTo>
                  <a:pt x="41402" y="925068"/>
                  <a:pt x="0" y="883666"/>
                  <a:pt x="0" y="832612"/>
                </a:cubicBezTo>
                <a:close/>
              </a:path>
            </a:pathLst>
          </a:custGeom>
          <a:solidFill>
            <a:srgbClr val="E7FF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17"/>
          <p:cNvSpPr/>
          <p:nvPr/>
        </p:nvSpPr>
        <p:spPr>
          <a:xfrm>
            <a:off x="1694688" y="2654808"/>
            <a:ext cx="1552956" cy="950975"/>
          </a:xfrm>
          <a:custGeom>
            <a:avLst/>
            <a:gdLst/>
            <a:ahLst/>
            <a:cxnLst/>
            <a:rect l="l" t="t" r="r" b="b"/>
            <a:pathLst>
              <a:path w="1552956" h="950975">
                <a:moveTo>
                  <a:pt x="12954" y="105410"/>
                </a:moveTo>
                <a:cubicBezTo>
                  <a:pt x="12954" y="54356"/>
                  <a:pt x="54356" y="12954"/>
                  <a:pt x="105410" y="12954"/>
                </a:cubicBezTo>
                <a:lnTo>
                  <a:pt x="1447546" y="12954"/>
                </a:lnTo>
                <a:cubicBezTo>
                  <a:pt x="1498600" y="12954"/>
                  <a:pt x="1540002" y="54356"/>
                  <a:pt x="1540002" y="105410"/>
                </a:cubicBezTo>
                <a:lnTo>
                  <a:pt x="1540002" y="845566"/>
                </a:lnTo>
                <a:cubicBezTo>
                  <a:pt x="1540002" y="896620"/>
                  <a:pt x="1498600" y="938022"/>
                  <a:pt x="1447546" y="938022"/>
                </a:cubicBezTo>
                <a:lnTo>
                  <a:pt x="105410" y="938022"/>
                </a:lnTo>
                <a:cubicBezTo>
                  <a:pt x="54356" y="938022"/>
                  <a:pt x="12954" y="896620"/>
                  <a:pt x="12954" y="845566"/>
                </a:cubicBez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text 1"/>
          <p:cNvSpPr txBox="1"/>
          <p:nvPr/>
        </p:nvSpPr>
        <p:spPr>
          <a:xfrm>
            <a:off x="1882140" y="2931081"/>
            <a:ext cx="1225510" cy="3833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4195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FOOD (MILK,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CHEESE etc. )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808" y="1904746"/>
            <a:ext cx="708025" cy="633222"/>
          </a:xfrm>
          <a:prstGeom prst="rect">
            <a:avLst/>
          </a:prstGeom>
        </p:spPr>
      </p:pic>
      <p:sp>
        <p:nvSpPr>
          <p:cNvPr id="39" name="object 18"/>
          <p:cNvSpPr/>
          <p:nvPr/>
        </p:nvSpPr>
        <p:spPr>
          <a:xfrm>
            <a:off x="5410962" y="2667762"/>
            <a:ext cx="1440180" cy="772668"/>
          </a:xfrm>
          <a:custGeom>
            <a:avLst/>
            <a:gdLst/>
            <a:ahLst/>
            <a:cxnLst/>
            <a:rect l="l" t="t" r="r" b="b"/>
            <a:pathLst>
              <a:path w="1440180" h="772668">
                <a:moveTo>
                  <a:pt x="0" y="77216"/>
                </a:moveTo>
                <a:cubicBezTo>
                  <a:pt x="0" y="34544"/>
                  <a:pt x="34544" y="0"/>
                  <a:pt x="77216" y="0"/>
                </a:cubicBezTo>
                <a:lnTo>
                  <a:pt x="1362964" y="0"/>
                </a:lnTo>
                <a:cubicBezTo>
                  <a:pt x="1405636" y="0"/>
                  <a:pt x="1440180" y="34544"/>
                  <a:pt x="1440180" y="77216"/>
                </a:cubicBezTo>
                <a:lnTo>
                  <a:pt x="1440180" y="695452"/>
                </a:lnTo>
                <a:cubicBezTo>
                  <a:pt x="1440180" y="738124"/>
                  <a:pt x="1405636" y="772668"/>
                  <a:pt x="1362964" y="772668"/>
                </a:cubicBezTo>
                <a:lnTo>
                  <a:pt x="77216" y="772668"/>
                </a:lnTo>
                <a:cubicBezTo>
                  <a:pt x="34544" y="772668"/>
                  <a:pt x="0" y="738124"/>
                  <a:pt x="0" y="695452"/>
                </a:cubicBezTo>
                <a:close/>
              </a:path>
            </a:pathLst>
          </a:custGeom>
          <a:solidFill>
            <a:srgbClr val="E7FF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19"/>
          <p:cNvSpPr/>
          <p:nvPr/>
        </p:nvSpPr>
        <p:spPr>
          <a:xfrm>
            <a:off x="5398008" y="2654808"/>
            <a:ext cx="1466088" cy="798575"/>
          </a:xfrm>
          <a:custGeom>
            <a:avLst/>
            <a:gdLst/>
            <a:ahLst/>
            <a:cxnLst/>
            <a:rect l="l" t="t" r="r" b="b"/>
            <a:pathLst>
              <a:path w="1466088" h="798575">
                <a:moveTo>
                  <a:pt x="12954" y="90170"/>
                </a:moveTo>
                <a:cubicBezTo>
                  <a:pt x="12954" y="47498"/>
                  <a:pt x="47498" y="12954"/>
                  <a:pt x="90170" y="12954"/>
                </a:cubicBezTo>
                <a:lnTo>
                  <a:pt x="1375918" y="12954"/>
                </a:lnTo>
                <a:cubicBezTo>
                  <a:pt x="1418590" y="12954"/>
                  <a:pt x="1453134" y="47498"/>
                  <a:pt x="1453134" y="90170"/>
                </a:cubicBezTo>
                <a:lnTo>
                  <a:pt x="1453134" y="708406"/>
                </a:lnTo>
                <a:cubicBezTo>
                  <a:pt x="1453134" y="751078"/>
                  <a:pt x="1418590" y="785622"/>
                  <a:pt x="1375918" y="785622"/>
                </a:cubicBezTo>
                <a:lnTo>
                  <a:pt x="90170" y="785622"/>
                </a:lnTo>
                <a:cubicBezTo>
                  <a:pt x="47498" y="785622"/>
                  <a:pt x="12954" y="751078"/>
                  <a:pt x="12954" y="708406"/>
                </a:cubicBez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text 1"/>
          <p:cNvSpPr txBox="1"/>
          <p:nvPr/>
        </p:nvSpPr>
        <p:spPr>
          <a:xfrm>
            <a:off x="5475478" y="2762933"/>
            <a:ext cx="1361204" cy="5677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69" spc="10" dirty="0">
                <a:latin typeface="Arial"/>
                <a:cs typeface="Arial"/>
              </a:rPr>
              <a:t>COMPOST AND</a:t>
            </a:r>
            <a:endParaRPr sz="1000">
              <a:latin typeface="Arial"/>
              <a:cs typeface="Arial"/>
            </a:endParaRPr>
          </a:p>
          <a:p>
            <a:pPr marL="344677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OTHER</a:t>
            </a:r>
            <a:endParaRPr sz="1400">
              <a:latin typeface="Arial"/>
              <a:cs typeface="Arial"/>
            </a:endParaRPr>
          </a:p>
          <a:p>
            <a:pPr marL="216661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SOURCES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564" y="4155948"/>
            <a:ext cx="2633472" cy="652272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096" y="4223004"/>
            <a:ext cx="1738884" cy="586740"/>
          </a:xfrm>
          <a:prstGeom prst="rect">
            <a:avLst/>
          </a:prstGeom>
        </p:spPr>
      </p:pic>
      <p:sp>
        <p:nvSpPr>
          <p:cNvPr id="42" name="object 20"/>
          <p:cNvSpPr/>
          <p:nvPr/>
        </p:nvSpPr>
        <p:spPr>
          <a:xfrm>
            <a:off x="3048000" y="4191000"/>
            <a:ext cx="2514600" cy="533400"/>
          </a:xfrm>
          <a:custGeom>
            <a:avLst/>
            <a:gdLst/>
            <a:ahLst/>
            <a:cxnLst/>
            <a:rect l="l" t="t" r="r" b="b"/>
            <a:pathLst>
              <a:path w="2514600" h="533400">
                <a:moveTo>
                  <a:pt x="0" y="533400"/>
                </a:moveTo>
                <a:lnTo>
                  <a:pt x="0" y="0"/>
                </a:lnTo>
                <a:lnTo>
                  <a:pt x="2514600" y="0"/>
                </a:lnTo>
                <a:lnTo>
                  <a:pt x="2514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E7FF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21"/>
          <p:cNvSpPr/>
          <p:nvPr/>
        </p:nvSpPr>
        <p:spPr>
          <a:xfrm>
            <a:off x="3041904" y="4184904"/>
            <a:ext cx="2526792" cy="545592"/>
          </a:xfrm>
          <a:custGeom>
            <a:avLst/>
            <a:gdLst/>
            <a:ahLst/>
            <a:cxnLst/>
            <a:rect l="l" t="t" r="r" b="b"/>
            <a:pathLst>
              <a:path w="2526792" h="545592">
                <a:moveTo>
                  <a:pt x="6096" y="539496"/>
                </a:moveTo>
                <a:lnTo>
                  <a:pt x="6096" y="6096"/>
                </a:lnTo>
                <a:lnTo>
                  <a:pt x="2520696" y="6096"/>
                </a:lnTo>
                <a:lnTo>
                  <a:pt x="2520696" y="539496"/>
                </a:lnTo>
                <a:lnTo>
                  <a:pt x="6096" y="5394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text 1"/>
          <p:cNvSpPr txBox="1"/>
          <p:nvPr/>
        </p:nvSpPr>
        <p:spPr>
          <a:xfrm>
            <a:off x="3626865" y="4337050"/>
            <a:ext cx="1421663" cy="255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SCREENING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6847" y="3729863"/>
            <a:ext cx="309753" cy="384937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806190"/>
            <a:ext cx="233680" cy="308610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5892" y="3733800"/>
            <a:ext cx="103378" cy="381000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019" y="4800600"/>
            <a:ext cx="103378" cy="304800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964" y="5146548"/>
            <a:ext cx="3014472" cy="576072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356" y="5175504"/>
            <a:ext cx="2836164" cy="586740"/>
          </a:xfrm>
          <a:prstGeom prst="rect">
            <a:avLst/>
          </a:prstGeom>
        </p:spPr>
      </p:pic>
      <p:sp>
        <p:nvSpPr>
          <p:cNvPr id="45" name="object 22"/>
          <p:cNvSpPr/>
          <p:nvPr/>
        </p:nvSpPr>
        <p:spPr>
          <a:xfrm>
            <a:off x="2819400" y="5181600"/>
            <a:ext cx="2895600" cy="457200"/>
          </a:xfrm>
          <a:custGeom>
            <a:avLst/>
            <a:gdLst/>
            <a:ahLst/>
            <a:cxnLst/>
            <a:rect l="l" t="t" r="r" b="b"/>
            <a:pathLst>
              <a:path w="2895600" h="457200">
                <a:moveTo>
                  <a:pt x="0" y="457200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E7FF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23"/>
          <p:cNvSpPr/>
          <p:nvPr/>
        </p:nvSpPr>
        <p:spPr>
          <a:xfrm>
            <a:off x="2813304" y="5175504"/>
            <a:ext cx="2907792" cy="469392"/>
          </a:xfrm>
          <a:custGeom>
            <a:avLst/>
            <a:gdLst/>
            <a:ahLst/>
            <a:cxnLst/>
            <a:rect l="l" t="t" r="r" b="b"/>
            <a:pathLst>
              <a:path w="2907792" h="469392">
                <a:moveTo>
                  <a:pt x="6096" y="463296"/>
                </a:moveTo>
                <a:lnTo>
                  <a:pt x="6096" y="6096"/>
                </a:lnTo>
                <a:lnTo>
                  <a:pt x="2901696" y="6096"/>
                </a:lnTo>
                <a:lnTo>
                  <a:pt x="2901696" y="463296"/>
                </a:lnTo>
                <a:lnTo>
                  <a:pt x="6096" y="4632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text 1"/>
          <p:cNvSpPr txBox="1"/>
          <p:nvPr/>
        </p:nvSpPr>
        <p:spPr>
          <a:xfrm>
            <a:off x="3040126" y="5289931"/>
            <a:ext cx="2518944" cy="255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PRIMARY SCREENING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1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5892" y="5714974"/>
            <a:ext cx="103378" cy="381051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5164" y="6060948"/>
            <a:ext cx="3624072" cy="576072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9464" y="6089904"/>
            <a:ext cx="3393948" cy="586740"/>
          </a:xfrm>
          <a:prstGeom prst="rect">
            <a:avLst/>
          </a:prstGeom>
        </p:spPr>
      </p:pic>
      <p:sp>
        <p:nvSpPr>
          <p:cNvPr id="48" name="object 24"/>
          <p:cNvSpPr/>
          <p:nvPr/>
        </p:nvSpPr>
        <p:spPr>
          <a:xfrm>
            <a:off x="2514600" y="6096000"/>
            <a:ext cx="3505200" cy="457200"/>
          </a:xfrm>
          <a:custGeom>
            <a:avLst/>
            <a:gdLst/>
            <a:ahLst/>
            <a:cxnLst/>
            <a:rect l="l" t="t" r="r" b="b"/>
            <a:pathLst>
              <a:path w="3505200" h="457200">
                <a:moveTo>
                  <a:pt x="0" y="457200"/>
                </a:moveTo>
                <a:lnTo>
                  <a:pt x="0" y="0"/>
                </a:lnTo>
                <a:lnTo>
                  <a:pt x="3505200" y="0"/>
                </a:lnTo>
                <a:lnTo>
                  <a:pt x="3505200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E7FF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25"/>
          <p:cNvSpPr/>
          <p:nvPr/>
        </p:nvSpPr>
        <p:spPr>
          <a:xfrm>
            <a:off x="2508504" y="6089904"/>
            <a:ext cx="3517392" cy="469392"/>
          </a:xfrm>
          <a:custGeom>
            <a:avLst/>
            <a:gdLst/>
            <a:ahLst/>
            <a:cxnLst/>
            <a:rect l="l" t="t" r="r" b="b"/>
            <a:pathLst>
              <a:path w="3517392" h="469392">
                <a:moveTo>
                  <a:pt x="6096" y="463296"/>
                </a:moveTo>
                <a:lnTo>
                  <a:pt x="6096" y="6096"/>
                </a:lnTo>
                <a:lnTo>
                  <a:pt x="3511296" y="6096"/>
                </a:lnTo>
                <a:lnTo>
                  <a:pt x="3511296" y="463296"/>
                </a:lnTo>
                <a:lnTo>
                  <a:pt x="6096" y="4632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text 1"/>
          <p:cNvSpPr txBox="1"/>
          <p:nvPr/>
        </p:nvSpPr>
        <p:spPr>
          <a:xfrm>
            <a:off x="2760853" y="6204280"/>
            <a:ext cx="3080843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SECONDARY SCREEENING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548640" y="852551"/>
            <a:ext cx="4865751" cy="5368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284D93"/>
                </a:solidFill>
                <a:latin typeface="Arial Black"/>
                <a:cs typeface="Arial Black"/>
              </a:rPr>
              <a:t>TYPES OF SCREENING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324" y="1495044"/>
            <a:ext cx="1665732" cy="513588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3498850" y="1585595"/>
            <a:ext cx="1421664" cy="2551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SRCEENING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2103" y="2432304"/>
            <a:ext cx="7251192" cy="13843"/>
          </a:xfrm>
          <a:custGeom>
            <a:avLst/>
            <a:gdLst/>
            <a:ahLst/>
            <a:cxnLst/>
            <a:rect l="l" t="t" r="r" b="b"/>
            <a:pathLst>
              <a:path w="7251192" h="13843">
                <a:moveTo>
                  <a:pt x="6097" y="6096"/>
                </a:moveTo>
                <a:lnTo>
                  <a:pt x="7245097" y="774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180" y="1900428"/>
            <a:ext cx="13843" cy="545592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79" y="2433828"/>
            <a:ext cx="13779" cy="316992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104" y="2433828"/>
            <a:ext cx="12953" cy="31623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20040" y="2805176"/>
            <a:ext cx="2518943" cy="255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PRIMARY SCREENING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642737" y="2881376"/>
            <a:ext cx="2924249" cy="2551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SECONDARY SCREENING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904" y="3194303"/>
            <a:ext cx="13843" cy="393192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679704" y="3575303"/>
            <a:ext cx="7555992" cy="13716"/>
          </a:xfrm>
          <a:custGeom>
            <a:avLst/>
            <a:gdLst/>
            <a:ahLst/>
            <a:cxnLst/>
            <a:rect l="l" t="t" r="r" b="b"/>
            <a:pathLst>
              <a:path w="7555992" h="13716">
                <a:moveTo>
                  <a:pt x="6096" y="6097"/>
                </a:moveTo>
                <a:lnTo>
                  <a:pt x="7549896" y="762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704" y="3575303"/>
            <a:ext cx="13779" cy="393192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91440" y="4101206"/>
            <a:ext cx="1908548" cy="7110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ORGANIC ACID</a:t>
            </a:r>
            <a:endParaRPr sz="16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PRODUCING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MICROORGANISMS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503" y="3575303"/>
            <a:ext cx="13843" cy="393192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2453894" y="4101206"/>
            <a:ext cx="1908548" cy="7110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ANTIBIOTIC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PRODUCING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MICROORGANISMS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0304" y="3575303"/>
            <a:ext cx="13843" cy="393192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4892675" y="4101206"/>
            <a:ext cx="1908548" cy="9548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EXTRACELLULAR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METABOLITES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PRODUCING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MICROORGANISMS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4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3504" y="3576827"/>
            <a:ext cx="12953" cy="39243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7484110" y="4177406"/>
            <a:ext cx="1378509" cy="7110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ENRICHMENT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CULTURE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TECHNIQUE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5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279" y="4878324"/>
            <a:ext cx="103403" cy="457200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91440" y="5549336"/>
            <a:ext cx="1572890" cy="223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BY USING DYES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6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965" y="4953000"/>
            <a:ext cx="103505" cy="457200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2606294" y="5548023"/>
            <a:ext cx="1249190" cy="9577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BY USING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CROWDED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PLATE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TECHNIQUE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7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565" y="5106924"/>
            <a:ext cx="103378" cy="304038"/>
          </a:xfrm>
          <a:prstGeom prst="rect">
            <a:avLst/>
          </a:prstGeom>
        </p:spPr>
      </p:pic>
      <p:sp>
        <p:nvSpPr>
          <p:cNvPr id="12" name="text 1"/>
          <p:cNvSpPr txBox="1"/>
          <p:nvPr/>
        </p:nvSpPr>
        <p:spPr>
          <a:xfrm>
            <a:off x="5045075" y="5625536"/>
            <a:ext cx="1758154" cy="7110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07746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BY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AUXANOGRAPHY</a:t>
            </a:r>
            <a:endParaRPr sz="1600">
              <a:latin typeface="Arial"/>
              <a:cs typeface="Arial"/>
            </a:endParaRPr>
          </a:p>
          <a:p>
            <a:pPr marL="25019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TECHNIQUE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8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4368" y="4954524"/>
            <a:ext cx="103377" cy="381000"/>
          </a:xfrm>
          <a:prstGeom prst="rect">
            <a:avLst/>
          </a:prstGeom>
        </p:spPr>
      </p:pic>
      <p:sp>
        <p:nvSpPr>
          <p:cNvPr id="13" name="text 1"/>
          <p:cNvSpPr txBox="1"/>
          <p:nvPr/>
        </p:nvSpPr>
        <p:spPr>
          <a:xfrm>
            <a:off x="7763002" y="5701736"/>
            <a:ext cx="916777" cy="7110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04216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BY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DEFINED</a:t>
            </a:r>
            <a:endParaRPr sz="1600">
              <a:latin typeface="Arial"/>
              <a:cs typeface="Arial"/>
            </a:endParaRPr>
          </a:p>
          <a:p>
            <a:pPr marL="51816">
              <a:lnSpc>
                <a:spcPct val="100000"/>
              </a:lnSpc>
            </a:pPr>
            <a:r>
              <a:rPr sz="1600" spc="10" dirty="0">
                <a:latin typeface="Arial"/>
                <a:cs typeface="Arial"/>
              </a:rPr>
              <a:t>MEDIA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892" y="781812"/>
            <a:ext cx="6851904" cy="123139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387094" y="1001526"/>
            <a:ext cx="6263130" cy="6163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b="1" spc="10" dirty="0">
                <a:solidFill>
                  <a:srgbClr val="244583"/>
                </a:solidFill>
                <a:latin typeface="Arial"/>
                <a:cs typeface="Arial"/>
              </a:rPr>
              <a:t>PRIMARY SCREENING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48640" y="2043976"/>
            <a:ext cx="7146926" cy="2808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spc="10" dirty="0">
                <a:solidFill>
                  <a:srgbClr val="85FFF3"/>
                </a:solidFill>
                <a:latin typeface="Arial"/>
                <a:cs typeface="Arial"/>
              </a:rPr>
              <a:t>   </a:t>
            </a:r>
            <a:r>
              <a:rPr sz="1820" spc="10" dirty="0">
                <a:latin typeface="Arial"/>
                <a:cs typeface="Arial"/>
              </a:rPr>
              <a:t>It’s a process for detection and isolation of microorganisms of  our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22960" y="2471348"/>
            <a:ext cx="875507" cy="2804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interest.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48640" y="2974268"/>
            <a:ext cx="6121766" cy="2804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spc="10" dirty="0">
                <a:solidFill>
                  <a:srgbClr val="85FFF3"/>
                </a:solidFill>
                <a:latin typeface="Arial"/>
                <a:cs typeface="Arial"/>
              </a:rPr>
              <a:t>   </a:t>
            </a:r>
            <a:r>
              <a:rPr sz="1820" spc="10" dirty="0">
                <a:latin typeface="Arial"/>
                <a:cs typeface="Arial"/>
              </a:rPr>
              <a:t>Determines which microorganisms are able to produce 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22960" y="3400988"/>
            <a:ext cx="1301554" cy="2804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compounds.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48640" y="3904162"/>
            <a:ext cx="7345439" cy="2804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spc="10" dirty="0">
                <a:solidFill>
                  <a:srgbClr val="85FFF3"/>
                </a:solidFill>
                <a:latin typeface="Arial"/>
                <a:cs typeface="Arial"/>
              </a:rPr>
              <a:t>   </a:t>
            </a:r>
            <a:r>
              <a:rPr sz="1820" spc="10" dirty="0">
                <a:latin typeface="Arial"/>
                <a:cs typeface="Arial"/>
              </a:rPr>
              <a:t>Does not provide much idea about the production or yield   potential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22960" y="4330882"/>
            <a:ext cx="2031228" cy="2804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of microorganisms.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8640" y="4833802"/>
            <a:ext cx="6163888" cy="2804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spc="10" dirty="0">
                <a:solidFill>
                  <a:srgbClr val="85FFF3"/>
                </a:solidFill>
                <a:latin typeface="Arial"/>
                <a:cs typeface="Arial"/>
              </a:rPr>
              <a:t>  </a:t>
            </a:r>
            <a:r>
              <a:rPr sz="1820" spc="10" dirty="0">
                <a:latin typeface="Arial"/>
                <a:cs typeface="Arial"/>
              </a:rPr>
              <a:t>It separate out only a few microorganisms, only few have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22960" y="5260903"/>
            <a:ext cx="6574195" cy="2804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commercial value while discards the valueless microorganisms 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4712" y="0"/>
            <a:ext cx="38100" cy="6858000"/>
          </a:xfrm>
          <a:prstGeom prst="rect">
            <a:avLst/>
          </a:prstGeom>
        </p:spPr>
      </p:pic>
      <p:pic>
        <p:nvPicPr>
          <p:cNvPr id="6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" y="0"/>
            <a:ext cx="57913" cy="6857997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456" y="0"/>
            <a:ext cx="19812" cy="6858000"/>
          </a:xfrm>
          <a:prstGeom prst="rect">
            <a:avLst/>
          </a:prstGeom>
        </p:spPr>
      </p:pic>
      <p:pic>
        <p:nvPicPr>
          <p:cNvPr id="7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200" y="0"/>
            <a:ext cx="304800" cy="6857999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0828" y="0"/>
            <a:ext cx="9144" cy="6858000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21"/>
                  <a:pt x="122808" y="0"/>
                  <a:pt x="274320" y="0"/>
                </a:cubicBezTo>
                <a:cubicBezTo>
                  <a:pt x="425831" y="0"/>
                  <a:pt x="548640" y="122821"/>
                  <a:pt x="548640" y="274320"/>
                </a:cubicBezTo>
                <a:cubicBezTo>
                  <a:pt x="548640" y="425818"/>
                  <a:pt x="425831" y="548640"/>
                  <a:pt x="274320" y="548640"/>
                </a:cubicBezTo>
                <a:cubicBezTo>
                  <a:pt x="122808" y="548640"/>
                  <a:pt x="0" y="425818"/>
                  <a:pt x="0" y="274320"/>
                </a:cubicBezTo>
                <a:close/>
              </a:path>
            </a:pathLst>
          </a:custGeom>
          <a:solidFill>
            <a:srgbClr val="85FF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2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08" y="240792"/>
            <a:ext cx="829056" cy="908303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24840" y="372467"/>
            <a:ext cx="7439075" cy="9213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smtClean="0">
                <a:solidFill>
                  <a:srgbClr val="3668C4"/>
                </a:solidFill>
                <a:latin typeface="Comic Sans MS"/>
                <a:cs typeface="Comic Sans MS"/>
              </a:rPr>
              <a:t>1) PRIMARY </a:t>
            </a:r>
            <a:r>
              <a:rPr sz="2800" spc="10" dirty="0">
                <a:solidFill>
                  <a:srgbClr val="3668C4"/>
                </a:solidFill>
                <a:latin typeface="Comic Sans MS"/>
                <a:cs typeface="Comic Sans MS"/>
              </a:rPr>
              <a:t>SCREENING OF ORGANIC</a:t>
            </a:r>
            <a:endParaRPr sz="2800">
              <a:latin typeface="Comic Sans MS"/>
              <a:cs typeface="Comic Sans MS"/>
            </a:endParaRPr>
          </a:p>
          <a:p>
            <a:pPr marL="532180">
              <a:lnSpc>
                <a:spcPct val="100000"/>
              </a:lnSpc>
            </a:pPr>
            <a:r>
              <a:rPr sz="2800" spc="10" dirty="0">
                <a:solidFill>
                  <a:srgbClr val="3668C4"/>
                </a:solidFill>
                <a:latin typeface="Comic Sans MS"/>
                <a:cs typeface="Comic Sans MS"/>
              </a:rPr>
              <a:t>ACID PRODUCING MICROORGANISMS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01040" y="1675866"/>
            <a:ext cx="5842641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latin typeface="Arial"/>
                <a:cs typeface="Arial"/>
              </a:rPr>
              <a:t>The ph indicating </a:t>
            </a:r>
            <a:r>
              <a:rPr sz="2050" b="1" spc="10" dirty="0">
                <a:latin typeface="Arial"/>
                <a:cs typeface="Arial"/>
              </a:rPr>
              <a:t>dyes </a:t>
            </a:r>
            <a:r>
              <a:rPr sz="2050" spc="10" dirty="0">
                <a:latin typeface="Arial"/>
                <a:cs typeface="Arial"/>
              </a:rPr>
              <a:t>may be used for detecting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50340" y="2181398"/>
            <a:ext cx="6125584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microorganism  that are capable of producing  organic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50340" y="2684318"/>
            <a:ext cx="712569" cy="3073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10" spc="10" dirty="0">
                <a:latin typeface="Arial"/>
                <a:cs typeface="Arial"/>
              </a:rPr>
              <a:t>acids.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01040" y="3185007"/>
            <a:ext cx="6375801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These dyes undergo color changes according to its ph.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01040" y="3688181"/>
            <a:ext cx="7043549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Dyes such as </a:t>
            </a:r>
            <a:r>
              <a:rPr sz="1960" b="1" spc="10" dirty="0">
                <a:latin typeface="Arial"/>
                <a:cs typeface="Arial"/>
              </a:rPr>
              <a:t>Neutral red, Bromothymol blue </a:t>
            </a:r>
            <a:r>
              <a:rPr sz="1960" spc="10" dirty="0">
                <a:latin typeface="Arial"/>
                <a:cs typeface="Arial"/>
              </a:rPr>
              <a:t>are added to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09828" y="4193332"/>
            <a:ext cx="4608691" cy="3073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the poorly buffered nutrient agar media .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01040" y="4694021"/>
            <a:ext cx="5633948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Colonies are subcultured to make stock culture.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701040" y="5197322"/>
            <a:ext cx="6703777" cy="3095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Further testing  is needed since inorganic acids, bases are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050340" y="5702422"/>
            <a:ext cx="5097030" cy="3073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50" spc="10" dirty="0">
                <a:latin typeface="Arial"/>
                <a:cs typeface="Arial"/>
              </a:rPr>
              <a:t>also metabolic products of microbial growth.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1676</Words>
  <Application>Microsoft Office PowerPoint</Application>
  <PresentationFormat>On-screen Show (4:3)</PresentationFormat>
  <Paragraphs>362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Microbiology</cp:lastModifiedBy>
  <cp:revision>13</cp:revision>
  <dcterms:created xsi:type="dcterms:W3CDTF">2018-08-26T11:58:26Z</dcterms:created>
  <dcterms:modified xsi:type="dcterms:W3CDTF">2019-08-22T14:43:29Z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2018-08-26T00:00:00Z</vt:filetime>
  </property>
  <property fmtid="{D5CDD505-2E9C-101B-9397-08002B2CF9AE}" pid="3" name="LastSaved">
    <vt:filetime>2018-08-26T00:00:00Z</vt:filetime>
  </property>
</Properties>
</file>